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71" r:id="rId5"/>
    <p:sldId id="272" r:id="rId6"/>
    <p:sldId id="274" r:id="rId7"/>
    <p:sldId id="273" r:id="rId8"/>
    <p:sldId id="260" r:id="rId9"/>
    <p:sldId id="261" r:id="rId10"/>
    <p:sldId id="262" r:id="rId11"/>
    <p:sldId id="259" r:id="rId12"/>
    <p:sldId id="275" r:id="rId13"/>
    <p:sldId id="263" r:id="rId14"/>
    <p:sldId id="267" r:id="rId15"/>
    <p:sldId id="276" r:id="rId16"/>
    <p:sldId id="277" r:id="rId17"/>
    <p:sldId id="278" r:id="rId18"/>
    <p:sldId id="279" r:id="rId19"/>
    <p:sldId id="280" r:id="rId20"/>
    <p:sldId id="269" r:id="rId21"/>
    <p:sldId id="270" r:id="rId22"/>
    <p:sldId id="281" r:id="rId23"/>
    <p:sldId id="283" r:id="rId24"/>
    <p:sldId id="284" r:id="rId25"/>
    <p:sldId id="282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-1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9443A2B-C8E6-4FCE-87AA-C76E2BC62232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D413D3-A446-47D9-B83D-9925BA5B3B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7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4F80B-2DD3-43D8-82C6-DBC88B4E9C5B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8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648BF-3AEB-47D1-A279-1480329ABB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6F65D-5134-4461-B1B0-B6D5A889DEAA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3AC65-69F3-484A-B72B-193242D238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4C89-5BE0-49A6-8CB2-4112256361C6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686C-5C87-42D2-BE3D-3012D21A78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38AC-FE56-40D1-A8BC-E4FD3270E229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CBE8-4A05-4FAB-A1F3-9414FB6A72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880B3-0FB6-4A5E-810A-73A383C87743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B5A8-7999-408C-80F6-6DD8C801CF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5E2A1-BAAB-4FB9-BA3E-D29B5ABF2B1D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F1603-D94B-4030-98A2-006ACD4AA4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Łącznik prosty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55FD-78B7-4E2B-9BBB-567F673602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38BAF-A8E8-480C-999C-E393EDDC1C14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24FAC-7582-4816-BEC3-6B0812E385B7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F7768-A1AF-43C0-BE1D-B25060761F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CB15-D167-498E-8D26-C36256F83146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3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58D3-21E3-4CFB-97D8-DBA5854E9F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9679-2D57-4D9B-B6CF-92EDD0FE72EC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D422-7B8E-4A0E-9B75-F055469C68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7C5C-4B4E-4633-8C93-06AFAEEFBC7C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0B6D-09B4-4DDC-A2B2-BF3ACD2D6A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8CD85D8-B3E9-49DC-B364-491DB7AE9D2D}" type="datetimeFigureOut">
              <a:rPr lang="pl-PL"/>
              <a:pPr>
                <a:defRPr/>
              </a:pPr>
              <a:t>2010-11-02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35A5656-5AFA-4182-9864-6DCBA8F81E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7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3857628"/>
            <a:ext cx="8305800" cy="19952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mtClean="0"/>
              <a:t>Reforma skarbowa</a:t>
            </a:r>
            <a:br>
              <a:rPr lang="pl-PL" smtClean="0"/>
            </a:br>
            <a:r>
              <a:rPr lang="pl-PL" smtClean="0"/>
              <a:t>Władysława Grabskiego</a:t>
            </a:r>
            <a:endParaRPr lang="pl-PL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85750"/>
            <a:ext cx="278288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82" name="Group 30"/>
          <p:cNvGraphicFramePr>
            <a:graphicFrameLocks noGrp="1"/>
          </p:cNvGraphicFramePr>
          <p:nvPr>
            <p:ph idx="1"/>
          </p:nvPr>
        </p:nvGraphicFramePr>
        <p:xfrm>
          <a:off x="1928813" y="1857375"/>
          <a:ext cx="5329237" cy="2600325"/>
        </p:xfrm>
        <a:graphic>
          <a:graphicData uri="http://schemas.openxmlformats.org/drawingml/2006/table">
            <a:tbl>
              <a:tblPr/>
              <a:tblGrid>
                <a:gridCol w="2665412"/>
                <a:gridCol w="26638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Lata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Obieg pieniądza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1 024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5 316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49 361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229 538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793 437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125 371 955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smtClean="0"/>
              <a:t>Obieg pieniądza w Polsce w latach 1918-1923</a:t>
            </a:r>
            <a:br>
              <a:rPr lang="pl-PL" sz="2800" smtClean="0"/>
            </a:br>
            <a:r>
              <a:rPr lang="pl-PL" sz="2800" smtClean="0"/>
              <a:t> ( w mln marek polskich, stan na 31 grudnia)</a:t>
            </a:r>
            <a:endParaRPr lang="pl-PL" sz="2800"/>
          </a:p>
        </p:txBody>
      </p:sp>
      <p:sp>
        <p:nvSpPr>
          <p:cNvPr id="23580" name="pole tekstowe 4"/>
          <p:cNvSpPr txBox="1">
            <a:spLocks noChangeArrowheads="1"/>
          </p:cNvSpPr>
          <p:nvPr/>
        </p:nvSpPr>
        <p:spPr bwMode="auto">
          <a:xfrm>
            <a:off x="1500188" y="4786313"/>
            <a:ext cx="657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latin typeface="Constantia" pitchFamily="18" charset="0"/>
              </a:rPr>
              <a:t>Źródło: J Zdziechowski, </a:t>
            </a:r>
            <a:r>
              <a:rPr lang="pl-PL" sz="1400" i="1">
                <a:latin typeface="Constantia" pitchFamily="18" charset="0"/>
              </a:rPr>
              <a:t>Finanse Polski w latach 1924 i 1925</a:t>
            </a:r>
            <a:r>
              <a:rPr lang="pl-PL" sz="1400">
                <a:latin typeface="Constantia" pitchFamily="18" charset="0"/>
              </a:rPr>
              <a:t>,  Warszawa 1925, s. 13-15.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22" name="Group 46"/>
          <p:cNvGraphicFramePr>
            <a:graphicFrameLocks noGrp="1"/>
          </p:cNvGraphicFramePr>
          <p:nvPr>
            <p:ph idx="1"/>
          </p:nvPr>
        </p:nvGraphicFramePr>
        <p:xfrm>
          <a:off x="428625" y="2071688"/>
          <a:ext cx="8229600" cy="314325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Obieg marek polskich w mln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Wzrost obiegu </a:t>
                      </a:r>
                      <a:b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</a:b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w procentach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Kurs dolara </a:t>
                      </a:r>
                      <a:b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</a:b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w markach polskich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11.11.1918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31.12.1919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15 300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31.12.1920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49 362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31.12.1921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229 537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2 869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2 923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31.12.1922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793 438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9 911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17 800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31.12.1923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125 371 955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1 567 149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6 375 000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Rozwój inflacji 1918 - 1923</a:t>
            </a:r>
            <a:endParaRPr lang="pl-PL"/>
          </a:p>
        </p:txBody>
      </p:sp>
      <p:sp>
        <p:nvSpPr>
          <p:cNvPr id="24620" name="pole tekstowe 4"/>
          <p:cNvSpPr txBox="1">
            <a:spLocks noChangeArrowheads="1"/>
          </p:cNvSpPr>
          <p:nvPr/>
        </p:nvSpPr>
        <p:spPr bwMode="auto">
          <a:xfrm>
            <a:off x="642938" y="5357813"/>
            <a:ext cx="7143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latin typeface="Constantia" pitchFamily="18" charset="0"/>
              </a:rPr>
              <a:t>Źródło: Praca zbiorowa, </a:t>
            </a:r>
            <a:r>
              <a:rPr lang="pl-PL" sz="1400" i="1">
                <a:latin typeface="Constantia" pitchFamily="18" charset="0"/>
              </a:rPr>
              <a:t>Władysław Grabski – człowiek i dzieło</a:t>
            </a:r>
            <a:r>
              <a:rPr lang="pl-PL" sz="1400">
                <a:latin typeface="Constantia" pitchFamily="18" charset="0"/>
              </a:rPr>
              <a:t>, Łowicz 1994, s. 45.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46" name="Group 46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3886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Okres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Wzrost cen detalicznych w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Siła nabywcza marki polskiej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(maj 1923 = 100)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2619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7425" algn="l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1923          czerwiec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7425" algn="l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lipiec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sierpień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wrzesień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październik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49375" algn="dec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listopad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6688" algn="dec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           grudzień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7425" algn="dec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1924          styczeń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6688" algn="dec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     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Hiperinflacja markowa</a:t>
            </a:r>
            <a:endParaRPr lang="pl-PL"/>
          </a:p>
        </p:txBody>
      </p:sp>
      <p:sp>
        <p:nvSpPr>
          <p:cNvPr id="25644" name="pole tekstowe 4"/>
          <p:cNvSpPr txBox="1">
            <a:spLocks noChangeArrowheads="1"/>
          </p:cNvSpPr>
          <p:nvPr/>
        </p:nvSpPr>
        <p:spPr bwMode="auto">
          <a:xfrm>
            <a:off x="642938" y="5357813"/>
            <a:ext cx="78581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1400">
              <a:latin typeface="Constantia" pitchFamily="18" charset="0"/>
            </a:endParaRPr>
          </a:p>
          <a:p>
            <a:r>
              <a:rPr lang="pl-PL" sz="1400">
                <a:latin typeface="Constantia" pitchFamily="18" charset="0"/>
              </a:rPr>
              <a:t>Źródło: Wójtowicz G., Wójtowicz A.,</a:t>
            </a:r>
            <a:r>
              <a:rPr lang="pl-PL" sz="1400"/>
              <a:t> </a:t>
            </a:r>
            <a:r>
              <a:rPr lang="pl-PL" sz="1400" i="1">
                <a:latin typeface="Constantia" pitchFamily="18" charset="0"/>
              </a:rPr>
              <a:t>Historia monetarna Polski, </a:t>
            </a:r>
            <a:r>
              <a:rPr lang="pl-PL" sz="1400">
                <a:latin typeface="Constantia" pitchFamily="18" charset="0"/>
              </a:rPr>
              <a:t>Twigger, Warszawa 2003, s. 144.</a:t>
            </a:r>
            <a:endParaRPr lang="pl-PL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mtClean="0"/>
              <a:t>Wielka inflacja w latach 1919 - 1923</a:t>
            </a:r>
            <a:endParaRPr lang="pl-PL"/>
          </a:p>
        </p:txBody>
      </p:sp>
      <p:pic>
        <p:nvPicPr>
          <p:cNvPr id="26626" name="Symbol zastępczy zawartości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643063"/>
            <a:ext cx="8215312" cy="4071937"/>
          </a:xfrm>
        </p:spPr>
      </p:pic>
      <p:sp>
        <p:nvSpPr>
          <p:cNvPr id="26627" name="pole tekstowe 3"/>
          <p:cNvSpPr txBox="1">
            <a:spLocks noChangeArrowheads="1"/>
          </p:cNvSpPr>
          <p:nvPr/>
        </p:nvSpPr>
        <p:spPr bwMode="auto">
          <a:xfrm>
            <a:off x="500063" y="5786438"/>
            <a:ext cx="79295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1">
                <a:latin typeface="Constantia" pitchFamily="18" charset="0"/>
              </a:rPr>
              <a:t>Źródło: Skodlarski J., </a:t>
            </a:r>
            <a:r>
              <a:rPr lang="pl-PL" sz="1400" b="1" i="1">
                <a:latin typeface="Constantia" pitchFamily="18" charset="0"/>
              </a:rPr>
              <a:t>Zarys historii gospodarczej Polski do 1945 roku</a:t>
            </a:r>
            <a:r>
              <a:rPr lang="pl-PL" sz="1400" b="1">
                <a:latin typeface="Constantia" pitchFamily="18" charset="0"/>
              </a:rPr>
              <a:t>, Wyd. Naukowe PWN, Warszawa-Łódź 1998, s. 241.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ymbol zastępczy zawartości 1"/>
          <p:cNvSpPr>
            <a:spLocks noGrp="1"/>
          </p:cNvSpPr>
          <p:nvPr>
            <p:ph idx="1"/>
          </p:nvPr>
        </p:nvSpPr>
        <p:spPr>
          <a:xfrm>
            <a:off x="428625" y="2500313"/>
            <a:ext cx="8229600" cy="2119312"/>
          </a:xfrm>
        </p:spPr>
        <p:txBody>
          <a:bodyPr/>
          <a:lstStyle/>
          <a:p>
            <a:pPr eaLnBrk="1" hangingPunct="1"/>
            <a:r>
              <a:rPr lang="pl-PL" i="1" smtClean="0"/>
              <a:t>Ustawa o podatku majątkowym</a:t>
            </a:r>
            <a:r>
              <a:rPr lang="pl-PL" smtClean="0"/>
              <a:t> z sierpnia 1923,</a:t>
            </a:r>
          </a:p>
          <a:p>
            <a:pPr eaLnBrk="1" hangingPunct="1"/>
            <a:r>
              <a:rPr lang="pl-PL" i="1" smtClean="0"/>
              <a:t>Ustawa o naprawie Skarbu Państwa i reformie walutowej</a:t>
            </a:r>
            <a:r>
              <a:rPr lang="pl-PL" smtClean="0"/>
              <a:t> z 11 stycznia 1924,</a:t>
            </a:r>
          </a:p>
          <a:p>
            <a:pPr eaLnBrk="1" hangingPunct="1"/>
            <a:r>
              <a:rPr lang="pl-PL" i="1" smtClean="0"/>
              <a:t>Ustawa o waloryzacji podatków</a:t>
            </a:r>
            <a:r>
              <a:rPr lang="pl-PL" smtClean="0"/>
              <a:t> z grudnia 1924.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Podstawy prawne reform 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688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„Art. 1. Dla naprawy Skarbu Państwa i przeprowadzenia reformy  walutowej postanawia się co następuje:</a:t>
            </a:r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1) a) podniesienie stawek podatków bezpośrednich;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pl-PL" sz="2400" smtClean="0"/>
              <a:t>   b) przyśpieszenie terminów płatności i uproszczenia    postępowania w podatku majątkowym oraz zabezpieczenie Skarbowi zapłaty tegoż podatku </a:t>
            </a:r>
            <a:br>
              <a:rPr lang="pl-PL" sz="2400" smtClean="0"/>
            </a:br>
            <a:r>
              <a:rPr lang="pl-PL" sz="2400" smtClean="0"/>
              <a:t>w  gotówce, bądź w markach polskich, bądź w walutach obcych;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pl-PL" sz="2400" smtClean="0"/>
              <a:t>   c) przyśpieszenie terminów płatności podatku od 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pl-PL" sz="2400" smtClean="0"/>
              <a:t>        kapitałów i rent;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pl-PL" sz="2400" smtClean="0"/>
              <a:t>   d) przyśpieszenie terminów płatności należytości prawnych w b. zaborze austriackim;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pl-PL" sz="2400" smtClean="0"/>
              <a:t>   e) niezaliczanie na podatek przemysłowy przedpłat, uiszczonych na poczet tegoż podatku w postaci świadectw przemysłowych;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None/>
            </a:pPr>
            <a:endParaRPr lang="pl-PL" sz="2400" smtClean="0"/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2400" smtClean="0"/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2400" smtClean="0"/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2400" smtClean="0"/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pl-PL" sz="24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74663" y="122238"/>
            <a:ext cx="8229600" cy="1219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smtClean="0"/>
              <a:t>Ustawa o naprawie Skarbu Państwa i reformie walutowej (Dz. U. z 1924 r., nr 4, poz. 28) - fragmenty</a:t>
            </a:r>
            <a:endParaRPr lang="pl-PL" sz="32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48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2) wprowadzenie zmian stawek celnych stosownie do konjunktur gospodarczych;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3) zastosowanie niezbędnych dla uniknięcia deficytu budżetowego oszczędności w gospodarce państwowej: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4) a) przekazywanie samorządom niektórych zadań </a:t>
            </a:r>
            <a:br>
              <a:rPr lang="pl-PL" smtClean="0"/>
            </a:br>
            <a:r>
              <a:rPr lang="pl-PL" smtClean="0"/>
              <a:t>i czynności, sprawowanych dotąd przez organy państwowe, z wyjątkiem szkolnych i oświatowych, po zapewnieniu samorządom własnych źródeł dochodów;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    b) ustanawianie obowiązku i sposobu pokrywania przez samorządy wydatków z wpływów drogą ujęcia skarbowości samorządowej w ścisłe przepisy budżetowe i rachunkowe;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pl-PL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smtClean="0"/>
              <a:t>Ustawa o naprawie Skarbu Państwa i reformie walutowej (Dz. U. z 1924 r., nr 4, poz. 28) - fragmenty</a:t>
            </a:r>
            <a:endParaRPr lang="pl-PL" sz="32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 eaLnBrk="1" hangingPunct="1">
              <a:buFont typeface="Wingdings 2" pitchFamily="18" charset="2"/>
              <a:buNone/>
            </a:pPr>
            <a:r>
              <a:rPr lang="pl-PL" smtClean="0"/>
              <a:t>5) zaciągnięcie do wysokości 500 000 000 franków złotych pożyczek państwowych, którym mogą być nadane specjalne uprawnienia i gwarancje, nie połączone jednak z wydzierżawieniem monopoli i kolei państwowych; </a:t>
            </a:r>
          </a:p>
          <a:p>
            <a:pPr marL="360363" indent="-360363" eaLnBrk="1" hangingPunct="1">
              <a:buFont typeface="Wingdings 2" pitchFamily="18" charset="2"/>
              <a:buNone/>
            </a:pPr>
            <a:r>
              <a:rPr lang="pl-PL" smtClean="0"/>
              <a:t>6) sprzedaż państwowych przedsiębiorstw przemysłowo- handlowych do łącznej wysokości </a:t>
            </a:r>
          </a:p>
          <a:p>
            <a:pPr marL="360363" indent="-360363" eaLnBrk="1" hangingPunct="1">
              <a:buFont typeface="Wingdings 2" pitchFamily="18" charset="2"/>
              <a:buNone/>
            </a:pPr>
            <a:r>
              <a:rPr lang="pl-PL" smtClean="0"/>
              <a:t>    100 000 000 franków złotych z wyjątkiem państwowych zakładów naftowych w Drohobyczu, Państwowej Fabryki Związków Azotowych </a:t>
            </a:r>
            <a:br>
              <a:rPr lang="pl-PL" smtClean="0"/>
            </a:br>
            <a:r>
              <a:rPr lang="pl-PL" smtClean="0"/>
              <a:t>w Chorzowie i salin;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smtClean="0"/>
              <a:t>Ustawa o naprawie Skarbu Państwa i reformie walutowej (Dz. U. z 1924 r., nr 4, poz. 28) - fragmenty</a:t>
            </a:r>
            <a:endParaRPr lang="pl-PL" sz="32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7) zatwierdzanie – bez naruszenia jednak wypływających </a:t>
            </a:r>
            <a:br>
              <a:rPr lang="pl-PL" sz="2400" smtClean="0"/>
            </a:br>
            <a:r>
              <a:rPr lang="pl-PL" sz="2400" smtClean="0"/>
              <a:t>z obowiązującego prawodawstwa cywilnego praw osób trzecich – zmian w statutach instytucji kredytu długoterminowego, jak również dokonywanie zmiany ustaw i statutów, względnie nadawanie statutów instytucjom finansowym państwowym, przedsiębiorstwom państwowym oraz instytucjom przez Państwo dotowanym, oraz tym, w których Państwo posiada udział, a to </a:t>
            </a:r>
            <a:br>
              <a:rPr lang="pl-PL" sz="2400" smtClean="0"/>
            </a:br>
            <a:r>
              <a:rPr lang="pl-PL" sz="2400" smtClean="0"/>
              <a:t>w następujących kierunkach: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   a) scentralizowania ich działalności;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   b) reorganizacji, mającej na celu osiągnięcie w ich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        gospodarce najdalej idącej oszczędności;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   c) zapewnienia lokaty wolnych środków tych instytucji </a:t>
            </a:r>
            <a:br>
              <a:rPr lang="pl-PL" sz="2400" smtClean="0"/>
            </a:br>
            <a:r>
              <a:rPr lang="pl-PL" sz="2400" smtClean="0"/>
              <a:t>    w papierach wartościowych;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pl-PL" sz="2400" smtClean="0"/>
              <a:t>   d) reorganizacji, względnie łączenia (fuzji);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 2" pitchFamily="18" charset="2"/>
              <a:buAutoNum type="alphaLcParenR"/>
            </a:pPr>
            <a:endParaRPr lang="pl-PL" sz="24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smtClean="0"/>
              <a:t>Ustawa o naprawie Skarbu Państwa i reformie walutowej (Dz. U. z 1924 r., nr 4, poz. 28) - fragmenty</a:t>
            </a:r>
            <a:endParaRPr lang="pl-PL" sz="32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0113" indent="-900113" defTabSz="623888" eaLnBrk="1" hangingPunct="1">
              <a:buFont typeface="Wingdings 2" pitchFamily="18" charset="2"/>
              <a:buNone/>
            </a:pPr>
            <a:r>
              <a:rPr lang="pl-PL" smtClean="0"/>
              <a:t>Art. 2. Wykonanie postanowień art. 1 będzie przeprowadzone do dnia 30 czerwca 1924 r. drogą rozporządzeń Prezydenta Rzeczypospolitej, wydawanych na podstawie uchwał Rady Ministrów. Równocześnie z wydaniem rozporządzeń na podstawie i w granicach niniejszej ustawy tracą moc obowiązującą przepisy dotychczas obowiązujących ustaw, sprzeczne z temi rozporządzeniami.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smtClean="0"/>
              <a:t>Ustawa o naprawie Skarbu Państwa i reformie walutowej (Dz. U. z 1924 r., nr 4, poz. 28) - fragmenty</a:t>
            </a:r>
            <a:endParaRPr lang="pl-PL" sz="300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1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4643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1600" smtClean="0"/>
              <a:t>7.07.1874 Władysław Grabski urodził się w Borowie k. Łowicza.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 1883 - 1892 Uczył się w V </a:t>
            </a:r>
            <a:r>
              <a:rPr lang="pl-PL" sz="1600" smtClean="0">
                <a:latin typeface="Arial" charset="0"/>
              </a:rPr>
              <a:t>M</a:t>
            </a:r>
            <a:r>
              <a:rPr lang="pl-PL" sz="1600" smtClean="0"/>
              <a:t>ęskim Gimnazjum Filologicznym w Warszawie. Działał </a:t>
            </a:r>
            <a:r>
              <a:rPr lang="pl-PL" sz="1600" smtClean="0">
                <a:latin typeface="Arial" charset="0"/>
              </a:rPr>
              <a:t/>
            </a:r>
            <a:br>
              <a:rPr lang="pl-PL" sz="1600" smtClean="0">
                <a:latin typeface="Arial" charset="0"/>
              </a:rPr>
            </a:br>
            <a:r>
              <a:rPr lang="pl-PL" sz="1600" smtClean="0"/>
              <a:t>w kółkach samokształceniowych i konspiracyjnych organizacjach politycznych.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1892 -1897 Odbył studia wyższe w Paryskiej Szkole Nauk Politycznych oraz studia historyczne na Sorbonie, a także studia rolnicze na uniwersytecie w Halle.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1899 Założył </a:t>
            </a:r>
            <a:r>
              <a:rPr lang="pl-PL" sz="1600" smtClean="0">
                <a:latin typeface="Arial" charset="0"/>
              </a:rPr>
              <a:t>R</a:t>
            </a:r>
            <a:r>
              <a:rPr lang="pl-PL" sz="1600" smtClean="0"/>
              <a:t>olniczą </a:t>
            </a:r>
            <a:r>
              <a:rPr lang="pl-PL" sz="1600" smtClean="0">
                <a:latin typeface="Arial" charset="0"/>
              </a:rPr>
              <a:t>S</a:t>
            </a:r>
            <a:r>
              <a:rPr lang="pl-PL" sz="1600" smtClean="0"/>
              <a:t>tację </a:t>
            </a:r>
            <a:r>
              <a:rPr lang="pl-PL" sz="1600" smtClean="0">
                <a:latin typeface="Arial" charset="0"/>
              </a:rPr>
              <a:t>D</a:t>
            </a:r>
            <a:r>
              <a:rPr lang="pl-PL" sz="1600" smtClean="0"/>
              <a:t>oświadczalną pod Kutnem. </a:t>
            </a:r>
            <a:endParaRPr lang="pl-PL" sz="16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1900 Ożenił się z Katarzyną z Lewandowskich. Mieli czterech synów: Wacława (ur. 1900), Władysława Jana (ur. 1901), Zdzisława (ur. 1905), Andrzeja (ur. 1908).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 1904 Założył w Warszawie Towarzystwo Melioracyjne i przewodził jego pracom.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1905-1912 Przez trzy kadencje był posłem do Dumy. </a:t>
            </a:r>
            <a:endParaRPr lang="pl-PL" sz="16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1907 Wszedł do Komitetu Centralnego Towarzystwa Rolniczego.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1914 Zorganizował i prowadził Centralny Komitet Obywatelski Królestwa Polskiego, niosący pomoc humanitarną Polakom w Rosji.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26.10.1918 Został mianowany ministrem rolnictwa w gabinecie Józefa Świerzyńskiego.</a:t>
            </a:r>
            <a:endParaRPr lang="pl-PL" sz="16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1919 Powołano go na prezesa Głównego Urzędu Likwidacyjnego i mianowano trzecim polskim delegatem na kongres pokojowy w Paryżu (obok Romana Dmowskiego </a:t>
            </a:r>
            <a:r>
              <a:rPr lang="pl-PL" sz="1600" smtClean="0">
                <a:latin typeface="Arial" charset="0"/>
              </a:rPr>
              <a:t/>
            </a:r>
            <a:br>
              <a:rPr lang="pl-PL" sz="1600" smtClean="0">
                <a:latin typeface="Arial" charset="0"/>
              </a:rPr>
            </a:br>
            <a:r>
              <a:rPr lang="pl-PL" sz="1600" smtClean="0"/>
              <a:t>i Ignacego Jana Paderewskiego). </a:t>
            </a:r>
          </a:p>
          <a:p>
            <a:pPr eaLnBrk="1" hangingPunct="1">
              <a:lnSpc>
                <a:spcPct val="80000"/>
              </a:lnSpc>
            </a:pPr>
            <a:r>
              <a:rPr lang="pl-PL" sz="1600" smtClean="0"/>
              <a:t>18.01.1919 - 9.06.1920 W charakterze Ministra </a:t>
            </a:r>
            <a:r>
              <a:rPr lang="pl-PL" sz="1600" smtClean="0">
                <a:latin typeface="Arial" charset="0"/>
              </a:rPr>
              <a:t>S</a:t>
            </a:r>
            <a:r>
              <a:rPr lang="pl-PL" sz="1600" smtClean="0"/>
              <a:t>karbu wchodził w skład gabinetu Leopolda Skulskiego.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mtClean="0"/>
              <a:t>Kalendarium życia</a:t>
            </a:r>
            <a:br>
              <a:rPr lang="pl-PL" smtClean="0"/>
            </a:b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28750" y="2786063"/>
          <a:ext cx="6172200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Dochody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Wydatki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Deficyt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1432,8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1592,2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159,4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Budżet 1924</a:t>
            </a:r>
            <a:br>
              <a:rPr lang="pl-PL" smtClean="0"/>
            </a:br>
            <a:r>
              <a:rPr lang="pl-PL" smtClean="0"/>
              <a:t>( dane w mln złotych)</a:t>
            </a:r>
            <a:endParaRPr lang="pl-PL"/>
          </a:p>
        </p:txBody>
      </p:sp>
      <p:sp>
        <p:nvSpPr>
          <p:cNvPr id="33808" name="pole tekstowe 4"/>
          <p:cNvSpPr txBox="1">
            <a:spLocks noChangeArrowheads="1"/>
          </p:cNvSpPr>
          <p:nvPr/>
        </p:nvSpPr>
        <p:spPr bwMode="auto">
          <a:xfrm>
            <a:off x="1500188" y="3786188"/>
            <a:ext cx="63579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latin typeface="Constantia" pitchFamily="18" charset="0"/>
              </a:rPr>
              <a:t>Źródło: Opracowanie własne na podstawie: http://pl.wikipedia.org/wiki/Władysław_Grabski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zawartości 1"/>
          <p:cNvSpPr>
            <a:spLocks noGrp="1"/>
          </p:cNvSpPr>
          <p:nvPr>
            <p:ph idx="1"/>
          </p:nvPr>
        </p:nvSpPr>
        <p:spPr>
          <a:xfrm>
            <a:off x="500063" y="2500313"/>
            <a:ext cx="8229600" cy="2405062"/>
          </a:xfrm>
        </p:spPr>
        <p:txBody>
          <a:bodyPr/>
          <a:lstStyle/>
          <a:p>
            <a:pPr eaLnBrk="1" hangingPunct="1"/>
            <a:r>
              <a:rPr lang="pl-PL" smtClean="0"/>
              <a:t>emisja bilonu,</a:t>
            </a:r>
          </a:p>
          <a:p>
            <a:pPr eaLnBrk="1" hangingPunct="1"/>
            <a:r>
              <a:rPr lang="pl-PL" smtClean="0"/>
              <a:t>pożyczki wewnętrzne,</a:t>
            </a:r>
          </a:p>
          <a:p>
            <a:pPr eaLnBrk="1" hangingPunct="1"/>
            <a:r>
              <a:rPr lang="pl-PL" smtClean="0"/>
              <a:t>pożyczki zagraniczne ( w 1925 roku prowadzono rozmowy na temat kredytu z Banca Commerciale Italiana).</a:t>
            </a:r>
          </a:p>
          <a:p>
            <a:pPr eaLnBrk="1" hangingPunct="1">
              <a:buFont typeface="Wingdings 2" pitchFamily="18" charset="2"/>
              <a:buNone/>
            </a:pPr>
            <a:endParaRPr lang="pl-PL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Plany pokrycia deficytu budżetowego 1924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3800" smtClean="0">
                <a:ln>
                  <a:noFill/>
                </a:ln>
                <a:solidFill>
                  <a:schemeClr val="tx1"/>
                </a:solidFill>
                <a:effectLst/>
              </a:rPr>
              <a:t>Najważniejsze problemy </a:t>
            </a:r>
            <a:br>
              <a:rPr lang="pl-PL" sz="380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pl-PL" sz="3800" smtClean="0">
                <a:ln>
                  <a:noFill/>
                </a:ln>
                <a:solidFill>
                  <a:schemeClr val="tx1"/>
                </a:solidFill>
                <a:effectLst/>
              </a:rPr>
              <a:t>w II połowie 1924 r.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pl-PL" smtClean="0"/>
              <a:t>kryzys w przemyśle wydobywczym </a:t>
            </a:r>
            <a:br>
              <a:rPr lang="pl-PL" smtClean="0"/>
            </a:br>
            <a:r>
              <a:rPr lang="pl-PL" smtClean="0"/>
              <a:t>i przetwórczym oraz wzrost bezrobocia,</a:t>
            </a:r>
          </a:p>
          <a:p>
            <a:r>
              <a:rPr lang="pl-PL" smtClean="0"/>
              <a:t>obniżki płac i wydłużenie dnia pracy do 10 godzin, strajki,</a:t>
            </a:r>
          </a:p>
          <a:p>
            <a:r>
              <a:rPr lang="pl-PL" smtClean="0"/>
              <a:t>utrata przez rząd możliwości podwyższania stawek podatków bezpośrednich i przyspieszania terminów ich płatności,</a:t>
            </a:r>
          </a:p>
          <a:p>
            <a:r>
              <a:rPr lang="pl-PL" smtClean="0"/>
              <a:t>nieurodzaj i zwiększenie importu żywności, co doprowadziło do odpływu dewiz i osłabienia złotego.</a:t>
            </a:r>
          </a:p>
          <a:p>
            <a:endParaRPr lang="pl-PL" smtClean="0"/>
          </a:p>
        </p:txBody>
      </p:sp>
    </p:spTree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3800" smtClean="0">
                <a:ln>
                  <a:noFill/>
                </a:ln>
                <a:effectLst/>
              </a:rPr>
              <a:t>PROBLEM CIĘŻARU FINANSOWANIA REFORM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l-PL" sz="2200" smtClean="0"/>
              <a:t>W drugiej połowie 1924 r. klasy posiadające dążyły do zrzucenia </a:t>
            </a:r>
            <a:br>
              <a:rPr lang="pl-PL" sz="2200" smtClean="0"/>
            </a:br>
            <a:r>
              <a:rPr lang="pl-PL" sz="2200" smtClean="0"/>
              <a:t>z siebie ciężaru finansowania reform. Zmniejszyły się wyraźnie dochody skarbu z podatku majątkowego. Wpłaty z tytułu podatku majątkowego w 1924 r., płacone w trzech terminach, systematycznie malały: w marcu zrealizowano 80% wymiaru, </a:t>
            </a:r>
            <a:br>
              <a:rPr lang="pl-PL" sz="2200" smtClean="0"/>
            </a:br>
            <a:r>
              <a:rPr lang="pl-PL" sz="2200" smtClean="0"/>
              <a:t>w lipcu – 63,1%, a w grudniu – tylko – 29,9%. W ciągu całego roku 1925 skarb państwa uzyskał zaledwie 20% przewidywanej kwoty. Najniższe wpłaty podatkowe wpływały z okręgów przemysłowych, zwłaszcza z Górnego Śląska. </a:t>
            </a:r>
            <a:br>
              <a:rPr lang="pl-PL" sz="2200" smtClean="0"/>
            </a:br>
            <a:r>
              <a:rPr lang="pl-PL" sz="2200" smtClean="0"/>
              <a:t>W niewywiązywaniu się z</a:t>
            </a:r>
            <a:r>
              <a:rPr lang="pl-PL" sz="2200" smtClean="0">
                <a:latin typeface="Arial" charset="0"/>
              </a:rPr>
              <a:t>e</a:t>
            </a:r>
            <a:r>
              <a:rPr lang="pl-PL" sz="2200" smtClean="0"/>
              <a:t> zobowiązań wobec państwa przodował wielki kapitał niemiecki.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mtClean="0">
                <a:ln>
                  <a:noFill/>
                </a:ln>
                <a:effectLst/>
              </a:rPr>
              <a:t>CO ZA DZIEŃ…….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pl-PL" sz="2000" smtClean="0"/>
              <a:t>W całej dyskusji budżetowej istniał jeden najbardziej drażliwy punkt: pomimo ostrych sprzeciwów Grabskiego Komisja Budżetowa podniosła ogólną sumę wydatków. Według Grabskiego, gdy złoty spadł, oszczędny budżet stał się koniecznością, ale nawet w imię ochrony złotego od spadku, nie mógł się on doprosić by budżetu tego nie „rozdymano”. Poprzez głosowanie Sejm uchwalił zwiększenie wydatków o 50 mln i zmniejszenie dochodów o 27 mln, tym samym akceptując powstały deficyt w wysokości 77 mln. Pomimo, że Sejm przyjął na siebie odpowiedzialność za tę decyzję, to społeczeństwo premiera Grabskiego uczyniło odpowiedzialnym za ten stan rzeczy. Jak twierdzi Grabski: </a:t>
            </a:r>
            <a:r>
              <a:rPr lang="pl-PL" sz="2000" i="1" smtClean="0"/>
              <a:t>„(…) istotnie, moją winą było chyba tylko to, że się wówczas nie podałem do dymisji”. </a:t>
            </a:r>
            <a:r>
              <a:rPr lang="pl-PL" sz="2000" smtClean="0"/>
              <a:t>Dzień 15 maja 1925 roku (czyli dzień zaakceptowania przez Sejm deficytu budżetowego) w opinii premiera należało uznać za </a:t>
            </a:r>
            <a:r>
              <a:rPr lang="pl-PL" sz="2000" i="1" smtClean="0"/>
              <a:t>„żałobny dzień w dziejach naszej sanacji skarbowej. Był to tryumf lekkomyślności Sejmu</a:t>
            </a:r>
            <a:r>
              <a:rPr lang="pl-PL" sz="2000" i="1" baseline="30000" smtClean="0"/>
              <a:t>”1.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pl-PL" sz="2000" i="1" baseline="300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pl-PL" sz="2000" i="1" baseline="30000" smtClean="0"/>
              <a:t>1 </a:t>
            </a:r>
            <a:r>
              <a:rPr lang="pl-PL" sz="2000" baseline="30000" smtClean="0"/>
              <a:t>Grabski W</a:t>
            </a:r>
            <a:r>
              <a:rPr lang="pl-PL" sz="2000" i="1" baseline="30000" smtClean="0"/>
              <a:t>., Dwa lata pracy u podstaw państwowości naszej 1924-1925, </a:t>
            </a:r>
            <a:r>
              <a:rPr lang="pl-PL" sz="2000" baseline="30000" smtClean="0"/>
              <a:t>SGGW, Warszawa – Rzeszów 2003, </a:t>
            </a:r>
            <a:r>
              <a:rPr lang="pl-PL" sz="2000" baseline="30000" smtClean="0">
                <a:solidFill>
                  <a:schemeClr val="accent2"/>
                </a:solidFill>
              </a:rPr>
              <a:t>s.</a:t>
            </a:r>
            <a:r>
              <a:rPr lang="pl-PL" sz="2000" baseline="30000" smtClean="0"/>
              <a:t> </a:t>
            </a:r>
            <a:endParaRPr lang="pl-PL" sz="1400" i="1" smtClean="0"/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Art. 220. Konstytucji RP z 1997 r.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495300" indent="-495300">
              <a:buFont typeface="Wingdings 2" pitchFamily="18" charset="2"/>
              <a:buAutoNum type="arabicPeriod"/>
            </a:pPr>
            <a:r>
              <a:rPr lang="pl-PL" smtClean="0">
                <a:latin typeface="Arial" charset="0"/>
              </a:rPr>
              <a:t>Zwiększenie wydatków lub ograniczenie dochodów planowanych przez Radę Ministrów nie może powodować ustalenia przez Sejm większego deficytu budżetowego niż przewidziany w projekcie ustawy budżetowej.</a:t>
            </a: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pl-PL" smtClean="0">
                <a:latin typeface="Arial" charset="0"/>
              </a:rPr>
              <a:t>Ustawa budżetowa nie może przewidywać pokrywania deficytu budżetowego  przez zaciąganie zobowiązania w centralnym banku państwa.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24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1800" smtClean="0"/>
              <a:t>1919-1922 Zasiadał w Sejmie RP jako poseł wybrany z listy Związku Ludowo-Narodowego.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23.06.1920 Po raz pierwszy został premierem rządu polskiego. Był nim do 24 lipca 1920.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24.07.1920 Został Ministrem </a:t>
            </a:r>
            <a:r>
              <a:rPr lang="pl-PL" sz="1800" smtClean="0">
                <a:latin typeface="Arial" charset="0"/>
              </a:rPr>
              <a:t>S</a:t>
            </a:r>
            <a:r>
              <a:rPr lang="pl-PL" sz="1800" smtClean="0"/>
              <a:t>karbu w rządzie Wincentego Witosa</a:t>
            </a:r>
            <a:r>
              <a:rPr lang="pl-PL" sz="1800" smtClean="0">
                <a:latin typeface="Arial" charset="0"/>
              </a:rPr>
              <a:t>.</a:t>
            </a:r>
            <a:r>
              <a:rPr lang="pl-PL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1921-1922 Jako </a:t>
            </a:r>
            <a:r>
              <a:rPr lang="pl-PL" sz="1800" smtClean="0">
                <a:latin typeface="Arial" charset="0"/>
              </a:rPr>
              <a:t>K</a:t>
            </a:r>
            <a:r>
              <a:rPr lang="pl-PL" sz="1800" smtClean="0"/>
              <a:t>omisarz </a:t>
            </a:r>
            <a:r>
              <a:rPr lang="pl-PL" sz="1800" smtClean="0">
                <a:latin typeface="Arial" charset="0"/>
              </a:rPr>
              <a:t>R</a:t>
            </a:r>
            <a:r>
              <a:rPr lang="pl-PL" sz="1800" smtClean="0"/>
              <a:t>ządu ds. </a:t>
            </a:r>
            <a:r>
              <a:rPr lang="pl-PL" sz="1800" smtClean="0">
                <a:latin typeface="Arial" charset="0"/>
              </a:rPr>
              <a:t>R</a:t>
            </a:r>
            <a:r>
              <a:rPr lang="pl-PL" sz="1800" smtClean="0"/>
              <a:t>epatriacji organizował repatriację Polaków z terenu Związku Radzieckiego. Prowadził jako dyrektor Polsko-Amerykański Komitet Pomocy Dzieciom.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1923 Został powołany na </a:t>
            </a:r>
            <a:r>
              <a:rPr lang="pl-PL" sz="1800" smtClean="0">
                <a:latin typeface="Arial" charset="0"/>
              </a:rPr>
              <a:t>K</a:t>
            </a:r>
            <a:r>
              <a:rPr lang="pl-PL" sz="1800" smtClean="0"/>
              <a:t>atedrę </a:t>
            </a:r>
            <a:r>
              <a:rPr lang="pl-PL" sz="1800" smtClean="0">
                <a:latin typeface="Arial" charset="0"/>
              </a:rPr>
              <a:t>P</a:t>
            </a:r>
            <a:r>
              <a:rPr lang="pl-PL" sz="1800" smtClean="0"/>
              <a:t>olityki </a:t>
            </a:r>
            <a:r>
              <a:rPr lang="pl-PL" sz="1800" smtClean="0">
                <a:latin typeface="Arial" charset="0"/>
              </a:rPr>
              <a:t>E</a:t>
            </a:r>
            <a:r>
              <a:rPr lang="pl-PL" sz="1800" smtClean="0"/>
              <a:t>konomicznej SGGW.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1923-1925 Przewodził rządowi, którego zadaniem była reforma finansów publicznych. Pełnił w nim także funkcję </a:t>
            </a:r>
            <a:r>
              <a:rPr lang="pl-PL" sz="1800" smtClean="0">
                <a:latin typeface="Arial" charset="0"/>
              </a:rPr>
              <a:t>M</a:t>
            </a:r>
            <a:r>
              <a:rPr lang="pl-PL" sz="1800" smtClean="0"/>
              <a:t>inistra </a:t>
            </a:r>
            <a:r>
              <a:rPr lang="pl-PL" sz="1800" smtClean="0">
                <a:latin typeface="Arial" charset="0"/>
              </a:rPr>
              <a:t>S</a:t>
            </a:r>
            <a:r>
              <a:rPr lang="pl-PL" sz="1800" smtClean="0"/>
              <a:t>karbu. </a:t>
            </a:r>
            <a:endParaRPr lang="pl-PL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25.01.1924 Ogłosił rozporządzenie o powołaniu Banku Polskiego. 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28.04.1924 Bank Polski rozpoczął działalność - początek emisji złotych polskich.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 13.11.1925 Premier Władysław Grabski podał swój rząd do dymisji. </a:t>
            </a:r>
            <a:endParaRPr lang="pl-PL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1926 Wybrano go na Rektora SGGW. </a:t>
            </a:r>
            <a:endParaRPr lang="pl-PL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1936 Objął kierownictwo utworzonego na jego wniosek </a:t>
            </a:r>
            <a:r>
              <a:rPr lang="pl-PL" sz="1800" smtClean="0">
                <a:latin typeface="Arial" charset="0"/>
              </a:rPr>
              <a:t>Z</a:t>
            </a:r>
            <a:r>
              <a:rPr lang="pl-PL" sz="1800" smtClean="0"/>
              <a:t>akładu </a:t>
            </a:r>
            <a:r>
              <a:rPr lang="pl-PL" sz="1800" smtClean="0">
                <a:latin typeface="Arial" charset="0"/>
              </a:rPr>
              <a:t>S</a:t>
            </a:r>
            <a:r>
              <a:rPr lang="pl-PL" sz="1800" smtClean="0"/>
              <a:t>ocjologii </a:t>
            </a:r>
            <a:r>
              <a:rPr lang="pl-PL" sz="1800" smtClean="0">
                <a:latin typeface="Arial" charset="0"/>
              </a:rPr>
              <a:t>W</a:t>
            </a:r>
            <a:r>
              <a:rPr lang="pl-PL" sz="1800" smtClean="0"/>
              <a:t>si w SGGW.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smtClean="0"/>
              <a:t> 1.03.1938 Władysław Grabski zmarł w Warszawie.</a:t>
            </a:r>
          </a:p>
          <a:p>
            <a:pPr eaLnBrk="1" hangingPunct="1">
              <a:lnSpc>
                <a:spcPct val="80000"/>
              </a:lnSpc>
            </a:pPr>
            <a:endParaRPr lang="pl-PL" sz="180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zawartości 1"/>
          <p:cNvSpPr>
            <a:spLocks noGrp="1"/>
          </p:cNvSpPr>
          <p:nvPr>
            <p:ph idx="1"/>
          </p:nvPr>
        </p:nvSpPr>
        <p:spPr>
          <a:xfrm>
            <a:off x="500063" y="1571625"/>
            <a:ext cx="8115300" cy="4572000"/>
          </a:xfrm>
        </p:spPr>
        <p:txBody>
          <a:bodyPr/>
          <a:lstStyle/>
          <a:p>
            <a:pPr marL="0" lvl="3" eaLnBrk="1" hangingPunct="1">
              <a:buFont typeface="Wingdings 2" pitchFamily="18" charset="2"/>
              <a:buNone/>
            </a:pPr>
            <a:r>
              <a:rPr lang="pl-PL" sz="2400" smtClean="0"/>
              <a:t>13 grudnia 1919</a:t>
            </a:r>
            <a:r>
              <a:rPr lang="pl-PL" sz="2400" smtClean="0">
                <a:latin typeface="Arial" charset="0"/>
              </a:rPr>
              <a:t> r.</a:t>
            </a:r>
            <a:r>
              <a:rPr lang="pl-PL" sz="2400" smtClean="0"/>
              <a:t> Władysław Grabski wszedł w skład rządu Leopolda Skulskiego. Został </a:t>
            </a:r>
            <a:r>
              <a:rPr lang="pl-PL" sz="2400" smtClean="0">
                <a:latin typeface="Arial" charset="0"/>
              </a:rPr>
              <a:t>M</a:t>
            </a:r>
            <a:r>
              <a:rPr lang="pl-PL" sz="2400" smtClean="0"/>
              <a:t>inistrem </a:t>
            </a:r>
            <a:r>
              <a:rPr lang="pl-PL" sz="2400" smtClean="0">
                <a:latin typeface="Arial" charset="0"/>
              </a:rPr>
              <a:t>S</a:t>
            </a:r>
            <a:r>
              <a:rPr lang="pl-PL" sz="2400" smtClean="0"/>
              <a:t>karbu. </a:t>
            </a:r>
            <a:r>
              <a:rPr lang="pl-PL" sz="2400" smtClean="0">
                <a:latin typeface="Arial" charset="0"/>
              </a:rPr>
              <a:t/>
            </a:r>
            <a:br>
              <a:rPr lang="pl-PL" sz="2400" smtClean="0">
                <a:latin typeface="Arial" charset="0"/>
              </a:rPr>
            </a:br>
            <a:r>
              <a:rPr lang="pl-PL" sz="2400" smtClean="0"/>
              <a:t>Od samego początku sprawowania tej funkcji musiał walczyć z wysokim wskaźnikiem inflacji. Próbował go obniżyć, postulując : </a:t>
            </a:r>
          </a:p>
          <a:p>
            <a:pPr marL="0" lvl="3" eaLnBrk="1" hangingPunct="1">
              <a:buFont typeface="Arial" charset="0"/>
              <a:buChar char="•"/>
            </a:pPr>
            <a:r>
              <a:rPr lang="pl-PL" sz="2400" smtClean="0"/>
              <a:t>podział dochodów i wydatków państwa na zwyczajn</a:t>
            </a:r>
            <a:r>
              <a:rPr lang="pl-PL" sz="2400" smtClean="0">
                <a:latin typeface="Arial" charset="0"/>
              </a:rPr>
              <a:t>e</a:t>
            </a:r>
            <a:r>
              <a:rPr lang="pl-PL" sz="2400" smtClean="0"/>
              <a:t> </a:t>
            </a:r>
            <a:r>
              <a:rPr lang="pl-PL" sz="2400" smtClean="0">
                <a:latin typeface="Arial" charset="0"/>
              </a:rPr>
              <a:t/>
            </a:r>
            <a:br>
              <a:rPr lang="pl-PL" sz="2400" smtClean="0">
                <a:latin typeface="Arial" charset="0"/>
              </a:rPr>
            </a:br>
            <a:r>
              <a:rPr lang="pl-PL" sz="2400" smtClean="0"/>
              <a:t>i n</a:t>
            </a:r>
            <a:r>
              <a:rPr lang="pl-PL" sz="2400" smtClean="0">
                <a:latin typeface="Arial" charset="0"/>
              </a:rPr>
              <a:t>ad</a:t>
            </a:r>
            <a:r>
              <a:rPr lang="pl-PL" sz="2400" smtClean="0"/>
              <a:t>zwyczajne</a:t>
            </a:r>
            <a:r>
              <a:rPr lang="pl-PL" sz="2400" smtClean="0">
                <a:latin typeface="Arial" charset="0"/>
              </a:rPr>
              <a:t>,</a:t>
            </a:r>
          </a:p>
          <a:p>
            <a:pPr marL="0" lvl="3" eaLnBrk="1" hangingPunct="1">
              <a:buFont typeface="Arial" charset="0"/>
              <a:buChar char="•"/>
            </a:pPr>
            <a:r>
              <a:rPr lang="pl-PL" sz="2400" smtClean="0"/>
              <a:t>wprowadzenie zasady mówiącej, że zwyczajne dochody muszą wystarczyć na pokrycie zwyczajnych wydatków</a:t>
            </a:r>
            <a:r>
              <a:rPr lang="pl-PL" sz="2400" smtClean="0">
                <a:latin typeface="Arial" charset="0"/>
              </a:rPr>
              <a:t>,</a:t>
            </a:r>
          </a:p>
          <a:p>
            <a:pPr marL="0" lvl="3" eaLnBrk="1" hangingPunct="1">
              <a:buFont typeface="Arial" charset="0"/>
              <a:buChar char="•"/>
            </a:pPr>
            <a:r>
              <a:rPr lang="pl-PL" sz="2400" smtClean="0"/>
              <a:t>uzyskanie pożyczki zagranicznej</a:t>
            </a:r>
            <a:r>
              <a:rPr lang="pl-PL" sz="2400" smtClean="0">
                <a:latin typeface="Arial" charset="0"/>
              </a:rPr>
              <a:t>,</a:t>
            </a:r>
          </a:p>
          <a:p>
            <a:pPr marL="0" lvl="3" eaLnBrk="1" hangingPunct="1">
              <a:buFont typeface="Arial" charset="0"/>
              <a:buChar char="•"/>
            </a:pPr>
            <a:r>
              <a:rPr lang="pl-PL" sz="2400" smtClean="0"/>
              <a:t>realizację reformy walutowej opartej na pożyczce amerykańskiej oraz eksporcie drewna.</a:t>
            </a:r>
          </a:p>
          <a:p>
            <a:pPr marL="0" lvl="3" eaLnBrk="1" hangingPunct="1">
              <a:buFont typeface="Arial" charset="0"/>
              <a:buChar char="•"/>
            </a:pPr>
            <a:endParaRPr lang="pl-PL" smtClean="0"/>
          </a:p>
          <a:p>
            <a:pPr marL="0" lvl="3" eaLnBrk="1" hangingPunct="1">
              <a:buFont typeface="Arial" charset="0"/>
              <a:buChar char="•"/>
            </a:pPr>
            <a:endParaRPr lang="pl-PL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Pierwsze plany reformy skarbowej</a:t>
            </a:r>
            <a:br>
              <a:rPr lang="pl-PL" smtClean="0"/>
            </a:br>
            <a:r>
              <a:rPr lang="pl-PL" smtClean="0"/>
              <a:t> (1919 – 1920)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24437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mtClean="0"/>
              <a:t>Po rezygnacji Skulskiego, przez dwa tygodnie trwał kryzys rządowy. Ze względu na trudności z powołaniem nowego gabinetu zdecydowano się utworzyć pozaparlamentarny rząd ekspertów. Jego szefem został 23 czerwca 1920 roku Władysław Grabski.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mtClean="0"/>
              <a:t>W wygłoszonym 30 czerwca 1920 roku exposé, </a:t>
            </a:r>
            <a:br>
              <a:rPr lang="pl-PL" smtClean="0"/>
            </a:br>
            <a:r>
              <a:rPr lang="pl-PL" smtClean="0"/>
              <a:t>w którym obszernie mówił o bezpartyjności i składzie rządu, wśród szczególnie istotnych kwestii wymienił:</a:t>
            </a:r>
          </a:p>
          <a:p>
            <a:pPr marL="0" indent="0" eaLnBrk="1" hangingPunct="1"/>
            <a:r>
              <a:rPr lang="pl-PL" smtClean="0"/>
              <a:t>reformę rolną,</a:t>
            </a:r>
          </a:p>
          <a:p>
            <a:pPr marL="0" indent="0" eaLnBrk="1" hangingPunct="1"/>
            <a:r>
              <a:rPr lang="pl-PL" smtClean="0"/>
              <a:t> konieczność powołania banku emisyjnego,</a:t>
            </a:r>
          </a:p>
          <a:p>
            <a:pPr marL="0" indent="0" eaLnBrk="1" hangingPunct="1"/>
            <a:r>
              <a:rPr lang="pl-PL" smtClean="0"/>
              <a:t> utworzenie Rady Obrony Państwa.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Pierwszy rząd Grabskiego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537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mtClean="0"/>
              <a:t>W roku 1920, jako Minister Skarbu w rządzie Wincentego Witosa Władysław Grabski przygotował </a:t>
            </a:r>
            <a:r>
              <a:rPr lang="pl-PL" i="1" smtClean="0"/>
              <a:t>Projekt programu polityki ekonomicznej i finansowej Polski po wojnie</a:t>
            </a:r>
            <a:r>
              <a:rPr lang="pl-PL" smtClean="0"/>
              <a:t>. Zakładał on:</a:t>
            </a:r>
          </a:p>
          <a:p>
            <a:pPr marL="0" indent="0" eaLnBrk="1" hangingPunct="1"/>
            <a:r>
              <a:rPr lang="pl-PL" smtClean="0"/>
              <a:t> znaczne ograniczenie wydatków państwowych,</a:t>
            </a:r>
          </a:p>
          <a:p>
            <a:pPr marL="0" indent="0" eaLnBrk="1" hangingPunct="1"/>
            <a:r>
              <a:rPr lang="pl-PL" smtClean="0"/>
              <a:t> zrównoważenie budżetu,</a:t>
            </a:r>
          </a:p>
          <a:p>
            <a:pPr marL="0" indent="0" eaLnBrk="1" hangingPunct="1"/>
            <a:r>
              <a:rPr lang="pl-PL" smtClean="0"/>
              <a:t> ustabilizowanie kursu marki polskiej.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mtClean="0"/>
              <a:t>Pomimo akceptacji rządu, po odejściu Grabskiego plan ten nie został wcielony w życie.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mtClean="0"/>
              <a:t>Projekt programu polityki ekonomicznej i finansowej Polski  po I wojnie światowej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Plan sanacji skarbu państwa zakładał wdrożenie reformy</a:t>
            </a:r>
            <a:r>
              <a:rPr lang="pl-PL" smtClean="0">
                <a:latin typeface="Arial" charset="0"/>
              </a:rPr>
              <a:t> </a:t>
            </a:r>
            <a:r>
              <a:rPr lang="pl-PL" smtClean="0"/>
              <a:t>skarbowej i walutowej. Ważnym elementem tych planów było zrównoważenie budżetu, co chciano osiągnąć poprzez: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ograniczenie wydatków wojskowych,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rezygnację z dotowania kolei,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waloryzację podatków,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wprowadzenie podatku majątkowego,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niewielką, inflacyjną emisję pieniądza,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pl-PL" smtClean="0"/>
              <a:t> pożyczki zagraniczne.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mtClean="0"/>
              <a:t>Plany te miały być zrealizowane przez 3 lata, po tym okresie miała rozpocząć się reforma walutowa.</a:t>
            </a:r>
          </a:p>
          <a:p>
            <a:pPr marL="0" indent="0" eaLnBrk="1" hangingPunct="1">
              <a:lnSpc>
                <a:spcPct val="90000"/>
              </a:lnSpc>
            </a:pPr>
            <a:endParaRPr lang="pl-PL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74663" y="128587"/>
            <a:ext cx="8229599" cy="12192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Plan sanacji skarbu państwa w styczniu 1923 r.</a:t>
            </a:r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500" y="142875"/>
            <a:ext cx="5330825" cy="6097588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9" name="Group 41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222885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Lata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Dochody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Wydatki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Deficyt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1 882 miliony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9 385 milionów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7 503 miliony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10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64 biliony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54 biliony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108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224 biliony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116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480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925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445 bilionów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1923*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19 trylionów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52 tryliony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33 tryliony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mtClean="0"/>
              <a:t>Dochody i wydatki II RP w latach </a:t>
            </a:r>
            <a:br>
              <a:rPr lang="pl-PL" smtClean="0"/>
            </a:br>
            <a:r>
              <a:rPr lang="pl-PL" smtClean="0"/>
              <a:t>1919 - 1923</a:t>
            </a:r>
            <a:endParaRPr lang="pl-PL"/>
          </a:p>
        </p:txBody>
      </p:sp>
      <p:sp>
        <p:nvSpPr>
          <p:cNvPr id="22567" name="pole tekstowe 5"/>
          <p:cNvSpPr txBox="1">
            <a:spLocks noChangeArrowheads="1"/>
          </p:cNvSpPr>
          <p:nvPr/>
        </p:nvSpPr>
        <p:spPr bwMode="auto">
          <a:xfrm>
            <a:off x="500063" y="3857625"/>
            <a:ext cx="814387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latin typeface="Constantia" pitchFamily="18" charset="0"/>
              </a:rPr>
              <a:t>*bez grudnia</a:t>
            </a:r>
          </a:p>
          <a:p>
            <a:r>
              <a:rPr lang="pl-PL" sz="1400">
                <a:latin typeface="Constantia" pitchFamily="18" charset="0"/>
              </a:rPr>
              <a:t>Źródło: S.A. Kempner, </a:t>
            </a:r>
            <a:r>
              <a:rPr lang="pl-PL" sz="1400" i="1">
                <a:latin typeface="Constantia" pitchFamily="18" charset="0"/>
              </a:rPr>
              <a:t>Rozwój gospodarczy Polski od rozbiorów do niepodległości</a:t>
            </a:r>
            <a:r>
              <a:rPr lang="pl-PL" sz="1400">
                <a:latin typeface="Constantia" pitchFamily="18" charset="0"/>
              </a:rPr>
              <a:t>, Warszawa </a:t>
            </a:r>
          </a:p>
          <a:p>
            <a:r>
              <a:rPr lang="pl-PL" sz="1400">
                <a:latin typeface="Constantia" pitchFamily="18" charset="0"/>
              </a:rPr>
              <a:t>              1924, s. 328.</a:t>
            </a:r>
          </a:p>
          <a:p>
            <a:endParaRPr lang="pl-PL">
              <a:latin typeface="Constantia" pitchFamily="18" charset="0"/>
            </a:endParaRPr>
          </a:p>
          <a:p>
            <a:endParaRPr lang="pl-PL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623</TotalTime>
  <Words>1481</Words>
  <Application>Microsoft Office PowerPoint</Application>
  <PresentationFormat>On-screen Show (4:3)</PresentationFormat>
  <Paragraphs>200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Szablon projektu</vt:lpstr>
      </vt:variant>
      <vt:variant>
        <vt:i4>4</vt:i4>
      </vt:variant>
      <vt:variant>
        <vt:lpstr>Tytuły slajdów</vt:lpstr>
      </vt:variant>
      <vt:variant>
        <vt:i4>25</vt:i4>
      </vt:variant>
    </vt:vector>
  </HeadingPairs>
  <TitlesOfParts>
    <vt:vector size="33" baseType="lpstr">
      <vt:lpstr>Arial</vt:lpstr>
      <vt:lpstr>Constantia</vt:lpstr>
      <vt:lpstr>Wingdings 2</vt:lpstr>
      <vt:lpstr>Calibri</vt:lpstr>
      <vt:lpstr>Papier</vt:lpstr>
      <vt:lpstr>Papier</vt:lpstr>
      <vt:lpstr>Papier</vt:lpstr>
      <vt:lpstr>Papier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Najważniejsze problemy  w II połowie 1924 r.</vt:lpstr>
      <vt:lpstr>PROBLEM CIĘŻARU FINANSOWANIA REFORM</vt:lpstr>
      <vt:lpstr>CO ZA DZIEŃ…….</vt:lpstr>
      <vt:lpstr>Art. 220. Konstytucji RP z 1997 r.</vt:lpstr>
    </vt:vector>
  </TitlesOfParts>
  <Company>Prywatny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skarbowa Władysława Grabskiego</dc:title>
  <dc:creator>Użytkownik</dc:creator>
  <cp:lastModifiedBy>KM</cp:lastModifiedBy>
  <cp:revision>106</cp:revision>
  <dcterms:created xsi:type="dcterms:W3CDTF">2010-10-17T13:47:01Z</dcterms:created>
  <dcterms:modified xsi:type="dcterms:W3CDTF">2010-11-02T19:44:49Z</dcterms:modified>
</cp:coreProperties>
</file>