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3F3F3"/>
    <a:srgbClr val="FFFFFF"/>
    <a:srgbClr val="9BBB59"/>
    <a:srgbClr val="FFFF99"/>
  </p:clrMru>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varScale="1">
        <p:scale>
          <a:sx n="71" d="100"/>
          <a:sy n="71" d="100"/>
        </p:scale>
        <p:origin x="-72" y="-360"/>
      </p:cViewPr>
      <p:guideLst>
        <p:guide orient="horz" pos="2160"/>
        <p:guide pos="2880"/>
      </p:guideLst>
    </p:cSldViewPr>
  </p:slideViewPr>
  <p:outlineViewPr>
    <p:cViewPr>
      <p:scale>
        <a:sx n="33" d="100"/>
        <a:sy n="33" d="100"/>
      </p:scale>
      <p:origin x="0" y="2046"/>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2DD0E9BC-391C-48E5-9F73-45ECAA20AA99}" type="datetimeFigureOut">
              <a:rPr lang="pl-PL"/>
              <a:pPr>
                <a:defRPr/>
              </a:pPr>
              <a:t>2010-10-21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97083FF-E152-4A91-929E-C1A77FB7BBC1}"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8D80138-A252-4091-984B-AA2E6531877A}" type="datetimeFigureOut">
              <a:rPr lang="pl-PL"/>
              <a:pPr>
                <a:defRPr/>
              </a:pPr>
              <a:t>2010-10-21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870FE7DB-E642-402B-92A0-2040E3599E23}"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2AF56917-B7A5-48F4-9C37-2C812EBE9485}" type="datetimeFigureOut">
              <a:rPr lang="pl-PL"/>
              <a:pPr>
                <a:defRPr/>
              </a:pPr>
              <a:t>2010-10-21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B8329CD-0988-4F26-8D69-B84439A7DB84}"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B39A6010-F518-472F-925D-5185CA847431}" type="datetimeFigureOut">
              <a:rPr lang="pl-PL"/>
              <a:pPr>
                <a:defRPr/>
              </a:pPr>
              <a:t>2010-10-21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B1AE3BD3-5A86-4319-B0F3-D6F166D2D2A7}"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FD833782-F800-4212-AA3F-04EF139DFC6F}" type="datetimeFigureOut">
              <a:rPr lang="pl-PL"/>
              <a:pPr>
                <a:defRPr/>
              </a:pPr>
              <a:t>2010-10-21</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244DE612-834D-4634-83CF-5127115AC6D0}"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DBF39260-42CB-49BA-918F-0EF520610EC8}" type="datetimeFigureOut">
              <a:rPr lang="pl-PL"/>
              <a:pPr>
                <a:defRPr/>
              </a:pPr>
              <a:t>2010-10-21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93718EA-B856-419E-B108-D9BD346433D7}"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58BBD8FA-85E6-474D-8E1A-45BED32E5649}" type="datetimeFigureOut">
              <a:rPr lang="pl-PL"/>
              <a:pPr>
                <a:defRPr/>
              </a:pPr>
              <a:t>2010-10-21</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2A127C8F-53ED-4F57-AE15-7E9CAB370996}"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0658A760-9549-4CB5-84CF-969AF6B6688B}" type="datetimeFigureOut">
              <a:rPr lang="pl-PL"/>
              <a:pPr>
                <a:defRPr/>
              </a:pPr>
              <a:t>2010-10-21</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FB80B941-1A7B-4CCA-8A7C-4EAD2B6CD39E}"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217F0866-2BBE-41EC-9F57-0713B115D676}" type="datetimeFigureOut">
              <a:rPr lang="pl-PL"/>
              <a:pPr>
                <a:defRPr/>
              </a:pPr>
              <a:t>2010-10-21</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A0C9A5A8-E90E-49E7-98D1-F3504E550906}"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63949C43-D604-476D-BEBD-1E082F1FB155}" type="datetimeFigureOut">
              <a:rPr lang="pl-PL"/>
              <a:pPr>
                <a:defRPr/>
              </a:pPr>
              <a:t>2010-10-21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AD11EDC1-B281-4AD5-83CE-6C22735D5BC4}"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5530A01F-1C2E-47C4-B374-8F0C2EFAA3B9}" type="datetimeFigureOut">
              <a:rPr lang="pl-PL"/>
              <a:pPr>
                <a:defRPr/>
              </a:pPr>
              <a:t>2010-10-21</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FBD885FC-9796-400E-8A86-7E8235088727}"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F910D22-307A-49DA-86AB-8F28B71DE005}" type="datetimeFigureOut">
              <a:rPr lang="pl-PL"/>
              <a:pPr>
                <a:defRPr/>
              </a:pPr>
              <a:t>2010-10-21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AA1CE46-300E-415D-B49F-B3BEBDA7D255}"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08175" y="3860800"/>
            <a:ext cx="5486400" cy="566738"/>
          </a:xfrm>
        </p:spPr>
        <p:txBody>
          <a:bodyPr rtlCol="0">
            <a:normAutofit fontScale="90000"/>
          </a:bodyPr>
          <a:lstStyle/>
          <a:p>
            <a:pPr eaLnBrk="1" fontAlgn="auto" hangingPunct="1">
              <a:spcBef>
                <a:spcPct val="20000"/>
              </a:spcBef>
              <a:spcAft>
                <a:spcPts val="0"/>
              </a:spcAft>
              <a:buFont typeface="Arial" pitchFamily="34" charset="0"/>
              <a:buNone/>
              <a:defRPr/>
            </a:pPr>
            <a:r>
              <a:rPr lang="pl-PL" sz="4400" dirty="0">
                <a:solidFill>
                  <a:srgbClr val="F3F3F3"/>
                </a:solidFill>
                <a:effectLst>
                  <a:outerShdw blurRad="38100" dist="38100" dir="2700000" algn="tl">
                    <a:srgbClr val="000000">
                      <a:alpha val="43137"/>
                    </a:srgbClr>
                  </a:outerShdw>
                </a:effectLst>
                <a:latin typeface="Lucida Calligraphy" pitchFamily="66" charset="0"/>
                <a:ea typeface="+mn-ea"/>
                <a:cs typeface="Times New Roman" pitchFamily="18" charset="0"/>
              </a:rPr>
              <a:t>Reforma</a:t>
            </a:r>
            <a:r>
              <a:rPr lang="pl-PL" sz="4000" dirty="0">
                <a:solidFill>
                  <a:srgbClr val="F3F3F3"/>
                </a:solidFill>
                <a:effectLst>
                  <a:outerShdw blurRad="38100" dist="38100" dir="2700000" algn="tl">
                    <a:srgbClr val="000000">
                      <a:alpha val="43137"/>
                    </a:srgbClr>
                  </a:outerShdw>
                </a:effectLst>
                <a:latin typeface="Lucida Calligraphy" pitchFamily="66" charset="0"/>
                <a:ea typeface="+mn-ea"/>
                <a:cs typeface="Times New Roman" pitchFamily="18" charset="0"/>
              </a:rPr>
              <a:t> Walutowa</a:t>
            </a:r>
          </a:p>
        </p:txBody>
      </p:sp>
      <p:sp>
        <p:nvSpPr>
          <p:cNvPr id="6" name="Symbol zastępczy tekstu 5"/>
          <p:cNvSpPr>
            <a:spLocks noGrp="1"/>
          </p:cNvSpPr>
          <p:nvPr>
            <p:ph type="body" sz="half" idx="2"/>
          </p:nvPr>
        </p:nvSpPr>
        <p:spPr>
          <a:xfrm>
            <a:off x="1835150" y="4797425"/>
            <a:ext cx="5486400" cy="804863"/>
          </a:xfrm>
        </p:spPr>
        <p:txBody>
          <a:bodyPr rtlCol="0">
            <a:normAutofit fontScale="77500" lnSpcReduction="20000"/>
          </a:bodyPr>
          <a:lstStyle/>
          <a:p>
            <a:pPr eaLnBrk="1" fontAlgn="auto" hangingPunct="1">
              <a:spcAft>
                <a:spcPts val="0"/>
              </a:spcAft>
              <a:buFont typeface="Arial" pitchFamily="34" charset="0"/>
              <a:buNone/>
              <a:defRPr/>
            </a:pPr>
            <a:r>
              <a:rPr lang="pl-PL" sz="4000" b="1" dirty="0">
                <a:solidFill>
                  <a:srgbClr val="FFFF99"/>
                </a:solidFill>
                <a:effectLst>
                  <a:outerShdw blurRad="38100" dist="38100" dir="2700000" algn="tl">
                    <a:srgbClr val="000000">
                      <a:alpha val="43137"/>
                    </a:srgbClr>
                  </a:outerShdw>
                </a:effectLst>
                <a:latin typeface="Lucida Calligraphy" pitchFamily="66" charset="0"/>
                <a:cs typeface="Times New Roman" pitchFamily="18" charset="0"/>
              </a:rPr>
              <a:t>Władysława</a:t>
            </a:r>
            <a:r>
              <a:rPr lang="pl-PL" sz="4000" b="1" dirty="0" smtClean="0">
                <a:solidFill>
                  <a:srgbClr val="FFFF99"/>
                </a:solidFill>
                <a:effectLst>
                  <a:outerShdw blurRad="38100" dist="38100" dir="2700000" algn="tl">
                    <a:srgbClr val="000000">
                      <a:alpha val="43137"/>
                    </a:srgbClr>
                  </a:outerShdw>
                </a:effectLst>
                <a:latin typeface="Lucida Calligraphy" pitchFamily="66" charset="0"/>
                <a:cs typeface="Times New Roman" pitchFamily="18" charset="0"/>
              </a:rPr>
              <a:t> Grabskiego</a:t>
            </a:r>
            <a:endParaRPr lang="pl-PL" sz="4000" b="1" dirty="0">
              <a:solidFill>
                <a:srgbClr val="FFFF99"/>
              </a:solidFill>
              <a:effectLst>
                <a:outerShdw blurRad="38100" dist="38100" dir="2700000" algn="tl">
                  <a:srgbClr val="000000">
                    <a:alpha val="43137"/>
                  </a:srgbClr>
                </a:outerShdw>
              </a:effectLst>
              <a:latin typeface="Lucida Calligraphy" pitchFamily="66" charset="0"/>
              <a:cs typeface="Times New Roman" pitchFamily="18" charset="0"/>
            </a:endParaRPr>
          </a:p>
        </p:txBody>
      </p:sp>
      <p:pic>
        <p:nvPicPr>
          <p:cNvPr id="13315" name="Symbol zastępczy obrazu 10"/>
          <p:cNvPicPr>
            <a:picLocks noGrp="1" noChangeAspect="1"/>
          </p:cNvPicPr>
          <p:nvPr>
            <p:ph type="pic" idx="1"/>
          </p:nvPr>
        </p:nvPicPr>
        <p:blipFill>
          <a:blip r:embed="rId2"/>
          <a:srcRect t="18500" b="18500"/>
          <a:stretch>
            <a:fillRect/>
          </a:stretch>
        </p:blipFill>
        <p:spPr>
          <a:xfrm>
            <a:off x="395288" y="333375"/>
            <a:ext cx="3744912" cy="2808288"/>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rtlCol="0">
            <a:normAutofit fontScale="90000"/>
          </a:bodyPr>
          <a:lstStyle/>
          <a:p>
            <a:pPr eaLnBrk="1" fontAlgn="auto" hangingPunct="1">
              <a:spcAft>
                <a:spcPts val="0"/>
              </a:spcAft>
              <a:defRPr/>
            </a:pPr>
            <a:r>
              <a:rPr lang="pl-PL" dirty="0" smtClean="0">
                <a:solidFill>
                  <a:srgbClr val="FFFFCC"/>
                </a:solidFill>
                <a:latin typeface="Lucida Calligraphy" pitchFamily="66" charset="0"/>
              </a:rPr>
              <a:t>Wielka inflacja w latach </a:t>
            </a:r>
            <a:br>
              <a:rPr lang="pl-PL" dirty="0" smtClean="0">
                <a:solidFill>
                  <a:srgbClr val="FFFFCC"/>
                </a:solidFill>
                <a:latin typeface="Lucida Calligraphy" pitchFamily="66" charset="0"/>
              </a:rPr>
            </a:br>
            <a:r>
              <a:rPr lang="pl-PL" dirty="0" smtClean="0">
                <a:solidFill>
                  <a:srgbClr val="FFFFCC"/>
                </a:solidFill>
                <a:latin typeface="Lucida Calligraphy" pitchFamily="66" charset="0"/>
              </a:rPr>
              <a:t>1919 - 1923</a:t>
            </a:r>
            <a:endParaRPr lang="pl-PL" dirty="0">
              <a:solidFill>
                <a:srgbClr val="FFFFCC"/>
              </a:solidFill>
              <a:latin typeface="Lucida Calligraphy" pitchFamily="66" charset="0"/>
            </a:endParaRPr>
          </a:p>
        </p:txBody>
      </p:sp>
      <p:pic>
        <p:nvPicPr>
          <p:cNvPr id="22530" name="Symbol zastępczy zawartości 5"/>
          <p:cNvPicPr>
            <a:picLocks noGrp="1"/>
          </p:cNvPicPr>
          <p:nvPr>
            <p:ph idx="1"/>
          </p:nvPr>
        </p:nvPicPr>
        <p:blipFill>
          <a:blip r:embed="rId2"/>
          <a:srcRect/>
          <a:stretch>
            <a:fillRect/>
          </a:stretch>
        </p:blipFill>
        <p:spPr>
          <a:xfrm>
            <a:off x="357188" y="1643063"/>
            <a:ext cx="8215312" cy="4071937"/>
          </a:xfrm>
        </p:spPr>
      </p:pic>
      <p:sp>
        <p:nvSpPr>
          <p:cNvPr id="4" name="pole tekstowe 3"/>
          <p:cNvSpPr txBox="1"/>
          <p:nvPr/>
        </p:nvSpPr>
        <p:spPr>
          <a:xfrm>
            <a:off x="250825" y="6165850"/>
            <a:ext cx="7929563" cy="522288"/>
          </a:xfrm>
          <a:prstGeom prst="rect">
            <a:avLst/>
          </a:prstGeom>
          <a:noFill/>
        </p:spPr>
        <p:txBody>
          <a:bodyPr>
            <a:spAutoFit/>
          </a:bodyPr>
          <a:lstStyle/>
          <a:p>
            <a:pPr fontAlgn="auto">
              <a:spcBef>
                <a:spcPts val="0"/>
              </a:spcBef>
              <a:spcAft>
                <a:spcPts val="0"/>
              </a:spcAft>
              <a:defRPr/>
            </a:pPr>
            <a:r>
              <a:rPr lang="pl-PL" sz="1400" b="1" dirty="0">
                <a:solidFill>
                  <a:schemeClr val="bg1">
                    <a:lumMod val="65000"/>
                  </a:schemeClr>
                </a:solidFill>
                <a:latin typeface="+mn-lt"/>
              </a:rPr>
              <a:t>Źródło: </a:t>
            </a:r>
            <a:r>
              <a:rPr lang="pl-PL" sz="1400" b="1" dirty="0" err="1">
                <a:solidFill>
                  <a:schemeClr val="bg1">
                    <a:lumMod val="65000"/>
                  </a:schemeClr>
                </a:solidFill>
                <a:latin typeface="+mn-lt"/>
              </a:rPr>
              <a:t>Z.Landau</a:t>
            </a:r>
            <a:r>
              <a:rPr lang="pl-PL" sz="1400" b="1" dirty="0">
                <a:solidFill>
                  <a:schemeClr val="bg1">
                    <a:lumMod val="65000"/>
                  </a:schemeClr>
                </a:solidFill>
                <a:latin typeface="+mn-lt"/>
              </a:rPr>
              <a:t>, </a:t>
            </a:r>
            <a:r>
              <a:rPr lang="pl-PL" sz="1400" b="1" dirty="0" err="1">
                <a:solidFill>
                  <a:schemeClr val="bg1">
                    <a:lumMod val="65000"/>
                  </a:schemeClr>
                </a:solidFill>
                <a:latin typeface="+mn-lt"/>
              </a:rPr>
              <a:t>J.Tomaszewski</a:t>
            </a:r>
            <a:r>
              <a:rPr lang="pl-PL" sz="1400" b="1" dirty="0">
                <a:solidFill>
                  <a:schemeClr val="bg1">
                    <a:lumMod val="65000"/>
                  </a:schemeClr>
                </a:solidFill>
                <a:latin typeface="+mn-lt"/>
              </a:rPr>
              <a:t>, Zarys Historii Gospodarczej Polski 1918-39, </a:t>
            </a:r>
            <a:r>
              <a:rPr lang="pl-PL" sz="1400" b="1" dirty="0" err="1">
                <a:solidFill>
                  <a:schemeClr val="bg1">
                    <a:lumMod val="65000"/>
                  </a:schemeClr>
                </a:solidFill>
                <a:latin typeface="+mn-lt"/>
              </a:rPr>
              <a:t>KiW</a:t>
            </a:r>
            <a:r>
              <a:rPr lang="pl-PL" sz="1400" b="1" dirty="0">
                <a:solidFill>
                  <a:schemeClr val="bg1">
                    <a:lumMod val="65000"/>
                  </a:schemeClr>
                </a:solidFill>
                <a:latin typeface="+mn-lt"/>
              </a:rPr>
              <a:t>, Warszawa 1985, s. 40-41, 79-82</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ymbol zastępczy zawartości 1"/>
          <p:cNvSpPr>
            <a:spLocks noGrp="1"/>
          </p:cNvSpPr>
          <p:nvPr>
            <p:ph idx="4294967295"/>
          </p:nvPr>
        </p:nvSpPr>
        <p:spPr>
          <a:xfrm>
            <a:off x="457200" y="1524000"/>
            <a:ext cx="8229600" cy="4905375"/>
          </a:xfrm>
        </p:spPr>
        <p:txBody>
          <a:bodyPr/>
          <a:lstStyle/>
          <a:p>
            <a:pPr marL="0" indent="0" eaLnBrk="1" hangingPunct="1">
              <a:buFont typeface="Arial" charset="0"/>
              <a:buNone/>
            </a:pPr>
            <a:r>
              <a:rPr lang="pl-PL" sz="2800" b="1" smtClean="0">
                <a:solidFill>
                  <a:srgbClr val="FFFF99"/>
                </a:solidFill>
              </a:rPr>
              <a:t>W roku 1920, jako minister skarbu w rządzie Wincentego Witosa Władysław Grabski przygotował „Program powojennej polityki ekonomicznej”,  omawiany na forum Komitetu Ekonomicznego Ministrów oraz ogólnikowo zaakceptowany przez Radę Ministrów. Zakładał on :</a:t>
            </a:r>
          </a:p>
          <a:p>
            <a:pPr marL="0" indent="0" eaLnBrk="1" hangingPunct="1"/>
            <a:r>
              <a:rPr lang="pl-PL" sz="2800" b="1" smtClean="0">
                <a:solidFill>
                  <a:srgbClr val="FFFF99"/>
                </a:solidFill>
              </a:rPr>
              <a:t> znaczne ograniczenie wydatków państwowych</a:t>
            </a:r>
          </a:p>
          <a:p>
            <a:pPr marL="0" indent="0" eaLnBrk="1" hangingPunct="1"/>
            <a:r>
              <a:rPr lang="pl-PL" sz="2800" b="1" smtClean="0">
                <a:solidFill>
                  <a:srgbClr val="FFFF99"/>
                </a:solidFill>
              </a:rPr>
              <a:t> zrównoważenie budżetu</a:t>
            </a:r>
          </a:p>
          <a:p>
            <a:pPr marL="0" indent="0" eaLnBrk="1" hangingPunct="1"/>
            <a:r>
              <a:rPr lang="pl-PL" sz="2800" b="1" smtClean="0">
                <a:solidFill>
                  <a:srgbClr val="FFFF99"/>
                </a:solidFill>
              </a:rPr>
              <a:t> ustabilizowanie kursu marki polskiej</a:t>
            </a:r>
          </a:p>
          <a:p>
            <a:pPr marL="0" indent="0" eaLnBrk="1" hangingPunct="1">
              <a:buFont typeface="Arial" charset="0"/>
              <a:buNone/>
            </a:pPr>
            <a:r>
              <a:rPr lang="pl-PL" sz="2800" b="1" smtClean="0">
                <a:solidFill>
                  <a:srgbClr val="FFFF99"/>
                </a:solidFill>
              </a:rPr>
              <a:t>Pomimo akceptacji rządu, po odejściu Grabskiego plan ten nie został wcielony w</a:t>
            </a:r>
            <a:r>
              <a:rPr lang="pl-PL" b="1" smtClean="0">
                <a:solidFill>
                  <a:srgbClr val="FFFF99"/>
                </a:solidFill>
              </a:rPr>
              <a:t> życie.</a:t>
            </a:r>
          </a:p>
        </p:txBody>
      </p:sp>
      <p:sp>
        <p:nvSpPr>
          <p:cNvPr id="3" name="Tytuł 2"/>
          <p:cNvSpPr>
            <a:spLocks noGrp="1"/>
          </p:cNvSpPr>
          <p:nvPr>
            <p:ph type="title" idx="4294967295"/>
          </p:nvPr>
        </p:nvSpPr>
        <p:spPr>
          <a:xfrm>
            <a:off x="457200" y="152400"/>
            <a:ext cx="8229600" cy="1219200"/>
          </a:xfrm>
          <a:ln w="6350" cap="rnd"/>
        </p:spPr>
        <p:txBody>
          <a:bodyPr rtlCol="0" anchor="b">
            <a:normAutofit fontScale="90000"/>
          </a:bodyPr>
          <a:lstStyle/>
          <a:p>
            <a:pPr algn="l" eaLnBrk="1" fontAlgn="auto" hangingPunct="1">
              <a:spcAft>
                <a:spcPts val="0"/>
              </a:spcAft>
              <a:defRPr/>
            </a:pPr>
            <a:r>
              <a:rPr lang="pl-PL" sz="4200" spc="-10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rPr>
              <a:t>Projekt programu polityki ekonomicznej i finansowej Polski  po I wojnie światowej</a:t>
            </a:r>
            <a:endParaRPr lang="pl-PL" sz="4200" spc="-10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Tytuł 2"/>
          <p:cNvPicPr>
            <a:picLocks noGrp="1" noChangeArrowheads="1"/>
          </p:cNvPicPr>
          <p:nvPr>
            <p:ph type="title"/>
          </p:nvPr>
        </p:nvPicPr>
        <p:blipFill>
          <a:blip r:embed="rId2"/>
          <a:srcRect/>
          <a:stretch>
            <a:fillRect/>
          </a:stretch>
        </p:blipFill>
        <p:spPr>
          <a:xfrm>
            <a:off x="1054100" y="274638"/>
            <a:ext cx="7034213" cy="1143000"/>
          </a:xfrm>
        </p:spPr>
      </p:pic>
      <p:sp>
        <p:nvSpPr>
          <p:cNvPr id="24578" name="Symbol zastępczy zawartości 1"/>
          <p:cNvSpPr>
            <a:spLocks noGrp="1"/>
          </p:cNvSpPr>
          <p:nvPr>
            <p:ph type="body" idx="1"/>
          </p:nvPr>
        </p:nvSpPr>
        <p:spPr/>
        <p:txBody>
          <a:bodyPr/>
          <a:lstStyle/>
          <a:p>
            <a:pPr marL="0" indent="0">
              <a:lnSpc>
                <a:spcPct val="90000"/>
              </a:lnSpc>
            </a:pPr>
            <a:r>
              <a:rPr lang="pl-PL" sz="2400" smtClean="0">
                <a:solidFill>
                  <a:srgbClr val="FFFF99"/>
                </a:solidFill>
              </a:rPr>
              <a:t>Plan sanacji skarbu państwa zakładał wdrożenie reformy</a:t>
            </a:r>
          </a:p>
          <a:p>
            <a:pPr marL="0" indent="0">
              <a:lnSpc>
                <a:spcPct val="90000"/>
              </a:lnSpc>
              <a:buFont typeface="Arial" charset="0"/>
              <a:buNone/>
            </a:pPr>
            <a:r>
              <a:rPr lang="pl-PL" sz="2400" smtClean="0">
                <a:solidFill>
                  <a:srgbClr val="FFFF99"/>
                </a:solidFill>
              </a:rPr>
              <a:t>  skarbowej i walutowej. Ważnym elementem tych planów było</a:t>
            </a:r>
          </a:p>
          <a:p>
            <a:pPr marL="0" indent="0">
              <a:lnSpc>
                <a:spcPct val="90000"/>
              </a:lnSpc>
              <a:buFont typeface="Arial" charset="0"/>
              <a:buNone/>
            </a:pPr>
            <a:r>
              <a:rPr lang="pl-PL" sz="2400" smtClean="0">
                <a:solidFill>
                  <a:srgbClr val="FFFF99"/>
                </a:solidFill>
              </a:rPr>
              <a:t>  zrównoważenie budżetu, co chciano osiągnąć poprzez:</a:t>
            </a:r>
          </a:p>
          <a:p>
            <a:pPr marL="0" indent="0">
              <a:lnSpc>
                <a:spcPct val="90000"/>
              </a:lnSpc>
            </a:pPr>
            <a:r>
              <a:rPr lang="pl-PL" sz="2400" smtClean="0">
                <a:solidFill>
                  <a:srgbClr val="FFFF99"/>
                </a:solidFill>
              </a:rPr>
              <a:t> ograniczenie wydatków wojskowych</a:t>
            </a:r>
          </a:p>
          <a:p>
            <a:pPr marL="0" indent="0">
              <a:lnSpc>
                <a:spcPct val="90000"/>
              </a:lnSpc>
            </a:pPr>
            <a:r>
              <a:rPr lang="pl-PL" sz="2400" smtClean="0">
                <a:solidFill>
                  <a:srgbClr val="FFFF99"/>
                </a:solidFill>
              </a:rPr>
              <a:t> rezygnację z dotowania kolei</a:t>
            </a:r>
          </a:p>
          <a:p>
            <a:pPr marL="0" indent="0">
              <a:lnSpc>
                <a:spcPct val="90000"/>
              </a:lnSpc>
            </a:pPr>
            <a:r>
              <a:rPr lang="pl-PL" sz="2400" smtClean="0">
                <a:solidFill>
                  <a:srgbClr val="FFFF99"/>
                </a:solidFill>
              </a:rPr>
              <a:t> waloryzację podatków</a:t>
            </a:r>
          </a:p>
          <a:p>
            <a:pPr marL="0" indent="0">
              <a:lnSpc>
                <a:spcPct val="90000"/>
              </a:lnSpc>
            </a:pPr>
            <a:r>
              <a:rPr lang="pl-PL" sz="2400" smtClean="0">
                <a:solidFill>
                  <a:srgbClr val="FFFF99"/>
                </a:solidFill>
              </a:rPr>
              <a:t> wprowadzenie podatku majątkowego</a:t>
            </a:r>
          </a:p>
          <a:p>
            <a:pPr marL="0" indent="0">
              <a:lnSpc>
                <a:spcPct val="90000"/>
              </a:lnSpc>
            </a:pPr>
            <a:r>
              <a:rPr lang="pl-PL" sz="2400" smtClean="0">
                <a:solidFill>
                  <a:srgbClr val="FFFF99"/>
                </a:solidFill>
              </a:rPr>
              <a:t> niewielką, inflacyjną emisję pieniądza</a:t>
            </a:r>
          </a:p>
          <a:p>
            <a:pPr marL="0" indent="0">
              <a:lnSpc>
                <a:spcPct val="90000"/>
              </a:lnSpc>
            </a:pPr>
            <a:r>
              <a:rPr lang="pl-PL" sz="2400" smtClean="0">
                <a:solidFill>
                  <a:srgbClr val="FFFF99"/>
                </a:solidFill>
              </a:rPr>
              <a:t> pożyczki zagraniczne</a:t>
            </a:r>
          </a:p>
          <a:p>
            <a:pPr marL="0" indent="0">
              <a:lnSpc>
                <a:spcPct val="90000"/>
              </a:lnSpc>
              <a:buFont typeface="Arial" charset="0"/>
              <a:buNone/>
            </a:pPr>
            <a:r>
              <a:rPr lang="pl-PL" sz="2400" smtClean="0">
                <a:solidFill>
                  <a:srgbClr val="FFFF99"/>
                </a:solidFill>
              </a:rPr>
              <a:t>Plany te miały być zrealizowane przez 3 lata, po tym okresie miała rozpocząć się reforma walutowa.</a:t>
            </a:r>
          </a:p>
          <a:p>
            <a:pPr marL="0" indent="0" eaLnBrk="1" hangingPunct="1">
              <a:lnSpc>
                <a:spcPct val="90000"/>
              </a:lnSpc>
            </a:pPr>
            <a:endParaRPr lang="pl-PL" sz="2400" smtClean="0">
              <a:solidFill>
                <a:srgbClr val="FFFF9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p:cNvSpPr>
          <p:nvPr>
            <p:ph type="body" idx="1"/>
          </p:nvPr>
        </p:nvSpPr>
        <p:spPr/>
        <p:txBody>
          <a:bodyPr/>
          <a:lstStyle/>
          <a:p>
            <a:pPr eaLnBrk="1" hangingPunct="1">
              <a:lnSpc>
                <a:spcPct val="80000"/>
              </a:lnSpc>
              <a:buFont typeface="Arial" charset="0"/>
              <a:buNone/>
            </a:pPr>
            <a:r>
              <a:rPr lang="pl-PL" sz="2200" smtClean="0">
                <a:solidFill>
                  <a:srgbClr val="FFFF99"/>
                </a:solidFill>
              </a:rPr>
              <a:t>„Art. 1. Dla naprawy Skarbu Państwa i przeprowadzenia reformy  walutowej postanawia się co następuje:</a:t>
            </a:r>
          </a:p>
          <a:p>
            <a:pPr eaLnBrk="1" hangingPunct="1">
              <a:lnSpc>
                <a:spcPct val="80000"/>
              </a:lnSpc>
              <a:buFont typeface="Arial" charset="0"/>
              <a:buNone/>
            </a:pPr>
            <a:r>
              <a:rPr lang="pl-PL" sz="2200" smtClean="0">
                <a:solidFill>
                  <a:srgbClr val="FFFF99"/>
                </a:solidFill>
              </a:rPr>
              <a:t>1)    a) podniesienie stawek podatków bezpośrednich;</a:t>
            </a:r>
          </a:p>
          <a:p>
            <a:pPr eaLnBrk="1" hangingPunct="1">
              <a:lnSpc>
                <a:spcPct val="80000"/>
              </a:lnSpc>
              <a:buClr>
                <a:schemeClr val="tx1"/>
              </a:buClr>
              <a:buFont typeface="Arial" charset="0"/>
              <a:buNone/>
            </a:pPr>
            <a:r>
              <a:rPr lang="pl-PL" sz="2200" smtClean="0">
                <a:solidFill>
                  <a:srgbClr val="FFFF99"/>
                </a:solidFill>
              </a:rPr>
              <a:t>   b) przyśpieszenie terminów płatności i uproszczenia postępowania </a:t>
            </a:r>
            <a:br>
              <a:rPr lang="pl-PL" sz="2200" smtClean="0">
                <a:solidFill>
                  <a:srgbClr val="FFFF99"/>
                </a:solidFill>
              </a:rPr>
            </a:br>
            <a:r>
              <a:rPr lang="pl-PL" sz="2200" smtClean="0">
                <a:solidFill>
                  <a:srgbClr val="FFFF99"/>
                </a:solidFill>
              </a:rPr>
              <a:t>w podatku majątkowym oraz zabezpieczenie Skarbowi zapłaty tegoż podatku w  gotówce, bądź w markach polskich, bądź w walutach obcych;</a:t>
            </a:r>
          </a:p>
          <a:p>
            <a:pPr eaLnBrk="1" hangingPunct="1">
              <a:lnSpc>
                <a:spcPct val="80000"/>
              </a:lnSpc>
              <a:buClr>
                <a:schemeClr val="tx1"/>
              </a:buClr>
              <a:buFont typeface="Arial" charset="0"/>
              <a:buNone/>
            </a:pPr>
            <a:r>
              <a:rPr lang="pl-PL" sz="2200" smtClean="0">
                <a:solidFill>
                  <a:srgbClr val="FFFF99"/>
                </a:solidFill>
              </a:rPr>
              <a:t>       c) przyśpieszenie terminów płatności podatku od kapitałów i rent;</a:t>
            </a:r>
          </a:p>
          <a:p>
            <a:pPr eaLnBrk="1" hangingPunct="1">
              <a:lnSpc>
                <a:spcPct val="80000"/>
              </a:lnSpc>
              <a:buClr>
                <a:schemeClr val="tx1"/>
              </a:buClr>
              <a:buFont typeface="Arial" charset="0"/>
              <a:buNone/>
            </a:pPr>
            <a:r>
              <a:rPr lang="pl-PL" sz="2200" smtClean="0">
                <a:solidFill>
                  <a:srgbClr val="FFFF99"/>
                </a:solidFill>
              </a:rPr>
              <a:t>       d) przyśpieszenie terminów płatności należytości prawnych w b. zaborze austriackim</a:t>
            </a:r>
          </a:p>
          <a:p>
            <a:pPr eaLnBrk="1" hangingPunct="1">
              <a:lnSpc>
                <a:spcPct val="80000"/>
              </a:lnSpc>
              <a:buClr>
                <a:schemeClr val="tx1"/>
              </a:buClr>
              <a:buFont typeface="Arial" charset="0"/>
              <a:buNone/>
            </a:pPr>
            <a:r>
              <a:rPr lang="pl-PL" sz="2200" smtClean="0">
                <a:solidFill>
                  <a:srgbClr val="FFFF99"/>
                </a:solidFill>
              </a:rPr>
              <a:t>       e) niezaliczanie na podatek przemysłowy przedpłat, uiszczonych na poczet tegoż podatku w postaci świadectw przemysłowych;</a:t>
            </a:r>
          </a:p>
          <a:p>
            <a:pPr>
              <a:lnSpc>
                <a:spcPct val="90000"/>
              </a:lnSpc>
            </a:pPr>
            <a:endParaRPr lang="pl-PL" sz="2400" smtClean="0">
              <a:solidFill>
                <a:srgbClr val="FFFF99"/>
              </a:solidFill>
            </a:endParaRPr>
          </a:p>
        </p:txBody>
      </p:sp>
      <p:pic>
        <p:nvPicPr>
          <p:cNvPr id="25602" name="Tytuł 2"/>
          <p:cNvPicPr>
            <a:picLocks noGrp="1" noChangeArrowheads="1"/>
          </p:cNvPicPr>
          <p:nvPr>
            <p:ph type="title"/>
          </p:nvPr>
        </p:nvPicPr>
        <p:blipFill>
          <a:blip r:embed="rId2"/>
          <a:srcRect/>
          <a:stretch>
            <a:fillRect/>
          </a:stretch>
        </p:blipFill>
        <p:spPr>
          <a:xfrm>
            <a:off x="747713" y="274638"/>
            <a:ext cx="7646987" cy="11430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p:cNvSpPr>
          <p:nvPr>
            <p:ph type="body" idx="1"/>
          </p:nvPr>
        </p:nvSpPr>
        <p:spPr/>
        <p:txBody>
          <a:bodyPr/>
          <a:lstStyle/>
          <a:p>
            <a:pPr eaLnBrk="1" hangingPunct="1">
              <a:lnSpc>
                <a:spcPct val="90000"/>
              </a:lnSpc>
              <a:buFont typeface="Arial" charset="0"/>
              <a:buNone/>
            </a:pPr>
            <a:r>
              <a:rPr lang="pl-PL" sz="2400" smtClean="0">
                <a:solidFill>
                  <a:srgbClr val="FFFF99"/>
                </a:solidFill>
              </a:rPr>
              <a:t>2) wprowadzenie zmian stawek celnych stosowanych do konjunktur gospodarczych;</a:t>
            </a:r>
          </a:p>
          <a:p>
            <a:pPr eaLnBrk="1" hangingPunct="1">
              <a:lnSpc>
                <a:spcPct val="90000"/>
              </a:lnSpc>
              <a:buFont typeface="Arial" charset="0"/>
              <a:buNone/>
            </a:pPr>
            <a:r>
              <a:rPr lang="pl-PL" sz="2400" smtClean="0">
                <a:solidFill>
                  <a:srgbClr val="FFFF99"/>
                </a:solidFill>
              </a:rPr>
              <a:t>3) zastosowanie niezbędnych dla uniknięcia deficytu budżetowego oszczędności w gospodarce państwowej:</a:t>
            </a:r>
          </a:p>
          <a:p>
            <a:pPr eaLnBrk="1" hangingPunct="1">
              <a:lnSpc>
                <a:spcPct val="90000"/>
              </a:lnSpc>
              <a:buFont typeface="Arial" charset="0"/>
              <a:buNone/>
            </a:pPr>
            <a:r>
              <a:rPr lang="pl-PL" sz="2400" smtClean="0">
                <a:solidFill>
                  <a:srgbClr val="FFFF99"/>
                </a:solidFill>
              </a:rPr>
              <a:t>4) a) przekazywanie samorządom niektórych zadań i czynności, sprawowanych dotąd przez organy państwowe, z wyjątkiem szkolnych i oświatowych, po zapewnieniu samorządom własnych źródeł dochodów;</a:t>
            </a:r>
          </a:p>
          <a:p>
            <a:pPr eaLnBrk="1" hangingPunct="1">
              <a:lnSpc>
                <a:spcPct val="90000"/>
              </a:lnSpc>
              <a:buFont typeface="Arial" charset="0"/>
              <a:buNone/>
            </a:pPr>
            <a:r>
              <a:rPr lang="pl-PL" sz="2400" smtClean="0">
                <a:solidFill>
                  <a:srgbClr val="FFFF99"/>
                </a:solidFill>
              </a:rPr>
              <a:t>    b) ustanawianie obowiązku i sposobu pokrywania przez samorządy wydatków z wpływów drogą ujęcia skarbowości samorządowej w ścisłe przepisy budżetowe i rachunkowe</a:t>
            </a:r>
          </a:p>
        </p:txBody>
      </p:sp>
      <p:pic>
        <p:nvPicPr>
          <p:cNvPr id="26626" name="Tytuł 2"/>
          <p:cNvPicPr>
            <a:picLocks noGrp="1" noChangeArrowheads="1"/>
          </p:cNvPicPr>
          <p:nvPr>
            <p:ph type="title"/>
          </p:nvPr>
        </p:nvPicPr>
        <p:blipFill>
          <a:blip r:embed="rId2"/>
          <a:srcRect/>
          <a:stretch>
            <a:fillRect/>
          </a:stretch>
        </p:blipFill>
        <p:spPr>
          <a:xfrm>
            <a:off x="688975" y="274638"/>
            <a:ext cx="7766050" cy="11430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p:cNvSpPr>
          <p:nvPr>
            <p:ph type="body" idx="1"/>
          </p:nvPr>
        </p:nvSpPr>
        <p:spPr/>
        <p:txBody>
          <a:bodyPr/>
          <a:lstStyle/>
          <a:p>
            <a:pPr eaLnBrk="1" hangingPunct="1">
              <a:buFont typeface="Arial" charset="0"/>
              <a:buNone/>
            </a:pPr>
            <a:r>
              <a:rPr lang="pl-PL" sz="2800" smtClean="0"/>
              <a:t>5) </a:t>
            </a:r>
            <a:r>
              <a:rPr lang="pl-PL" sz="2800" smtClean="0">
                <a:solidFill>
                  <a:srgbClr val="FFFF99"/>
                </a:solidFill>
              </a:rPr>
              <a:t>zaciągnięcie do wysokości 500 000 000 franków złotych pożyczek państwowych, którym mogą być nadane specjalne uprawnienia i gwarancje, nie połączone jednak z wydzierżawieniem monopoli i kolei państwowych; </a:t>
            </a:r>
          </a:p>
          <a:p>
            <a:pPr eaLnBrk="1" hangingPunct="1">
              <a:buFont typeface="Arial" charset="0"/>
              <a:buNone/>
            </a:pPr>
            <a:r>
              <a:rPr lang="pl-PL" sz="2800" smtClean="0">
                <a:solidFill>
                  <a:srgbClr val="FFFF99"/>
                </a:solidFill>
              </a:rPr>
              <a:t>6) sprzedaż państwowych przedsiębiorstw przemysłowo handlowych do łącznej wysokości 100 000 000 franków złotych z wyjątkiem państwowych zakładów naftowych w Drohobyczu, Państwowej Fabryki Związków Azotowych w Chorzowie i salin;</a:t>
            </a:r>
          </a:p>
          <a:p>
            <a:endParaRPr lang="pl-PL" sz="2800" smtClean="0">
              <a:solidFill>
                <a:srgbClr val="FFFF99"/>
              </a:solidFill>
            </a:endParaRPr>
          </a:p>
        </p:txBody>
      </p:sp>
      <p:pic>
        <p:nvPicPr>
          <p:cNvPr id="27650" name="Tytuł 2"/>
          <p:cNvPicPr>
            <a:picLocks noGrp="1" noChangeArrowheads="1"/>
          </p:cNvPicPr>
          <p:nvPr>
            <p:ph type="title"/>
          </p:nvPr>
        </p:nvPicPr>
        <p:blipFill>
          <a:blip r:embed="rId2"/>
          <a:srcRect/>
          <a:stretch>
            <a:fillRect/>
          </a:stretch>
        </p:blipFill>
        <p:spPr>
          <a:xfrm>
            <a:off x="688975" y="274638"/>
            <a:ext cx="7766050" cy="11430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p:cNvSpPr>
          <p:nvPr>
            <p:ph type="body" idx="1"/>
          </p:nvPr>
        </p:nvSpPr>
        <p:spPr/>
        <p:txBody>
          <a:bodyPr/>
          <a:lstStyle/>
          <a:p>
            <a:pPr marL="609600" indent="-609600" eaLnBrk="1" hangingPunct="1">
              <a:lnSpc>
                <a:spcPct val="80000"/>
              </a:lnSpc>
              <a:buFont typeface="Arial" charset="0"/>
              <a:buNone/>
            </a:pPr>
            <a:r>
              <a:rPr lang="pl-PL" sz="2200" smtClean="0">
                <a:solidFill>
                  <a:srgbClr val="FFFF99"/>
                </a:solidFill>
              </a:rPr>
              <a:t>zatwierdzanie – bez naruszenia jednak wypływających z obowiązującego prawodawstwa cywilnego praw osób trzecich – zmian w statutach instytucji kredytu długoterminowego, jak również dokonywanie zmiany ustaw i statutów, względnie nadawanie statutów instytucjom finansowym państwowym oraz instytucjom przez Państwo dotowanym, oraz tym, w których państwo ma swój udział, a to w następujących kierunkach:</a:t>
            </a:r>
          </a:p>
          <a:p>
            <a:pPr marL="609600" indent="-609600" eaLnBrk="1" hangingPunct="1">
              <a:lnSpc>
                <a:spcPct val="80000"/>
              </a:lnSpc>
              <a:buClr>
                <a:schemeClr val="tx1"/>
              </a:buClr>
              <a:buFont typeface="Wingdings 2" pitchFamily="18" charset="2"/>
              <a:buAutoNum type="alphaLcParenR"/>
            </a:pPr>
            <a:r>
              <a:rPr lang="pl-PL" sz="2200" smtClean="0">
                <a:solidFill>
                  <a:srgbClr val="FFFF99"/>
                </a:solidFill>
              </a:rPr>
              <a:t>Scentralizowania ich działalności;</a:t>
            </a:r>
          </a:p>
          <a:p>
            <a:pPr marL="609600" indent="-609600" eaLnBrk="1" hangingPunct="1">
              <a:lnSpc>
                <a:spcPct val="80000"/>
              </a:lnSpc>
              <a:buClr>
                <a:schemeClr val="tx1"/>
              </a:buClr>
              <a:buFont typeface="Wingdings 2" pitchFamily="18" charset="2"/>
              <a:buAutoNum type="alphaLcParenR"/>
            </a:pPr>
            <a:r>
              <a:rPr lang="pl-PL" sz="2200" smtClean="0">
                <a:solidFill>
                  <a:srgbClr val="FFFF99"/>
                </a:solidFill>
              </a:rPr>
              <a:t>Reorganizacji, mającej na celu osiągnięcie w ich gospodarce najdalej idącej oszczędności;</a:t>
            </a:r>
          </a:p>
          <a:p>
            <a:pPr marL="609600" indent="-609600" eaLnBrk="1" hangingPunct="1">
              <a:lnSpc>
                <a:spcPct val="80000"/>
              </a:lnSpc>
              <a:buClr>
                <a:schemeClr val="tx1"/>
              </a:buClr>
              <a:buFont typeface="Wingdings 2" pitchFamily="18" charset="2"/>
              <a:buAutoNum type="alphaLcParenR"/>
            </a:pPr>
            <a:r>
              <a:rPr lang="pl-PL" sz="2200" smtClean="0">
                <a:solidFill>
                  <a:srgbClr val="FFFF99"/>
                </a:solidFill>
              </a:rPr>
              <a:t>Zapewnienia lokaty wolnych środków tych instytucji w papierach wartościowych</a:t>
            </a:r>
          </a:p>
          <a:p>
            <a:pPr marL="609600" indent="-609600" eaLnBrk="1" hangingPunct="1">
              <a:lnSpc>
                <a:spcPct val="80000"/>
              </a:lnSpc>
              <a:buClr>
                <a:schemeClr val="tx1"/>
              </a:buClr>
              <a:buFont typeface="Wingdings 2" pitchFamily="18" charset="2"/>
              <a:buAutoNum type="alphaLcParenR"/>
            </a:pPr>
            <a:r>
              <a:rPr lang="pl-PL" sz="2200" smtClean="0">
                <a:solidFill>
                  <a:srgbClr val="FFFF99"/>
                </a:solidFill>
              </a:rPr>
              <a:t>Reorganizacji, względnie łączenia (fuzji)”</a:t>
            </a:r>
          </a:p>
          <a:p>
            <a:pPr marL="609600" indent="-609600">
              <a:lnSpc>
                <a:spcPct val="90000"/>
              </a:lnSpc>
            </a:pPr>
            <a:endParaRPr lang="pl-PL" sz="2400" smtClean="0">
              <a:solidFill>
                <a:srgbClr val="FFFF99"/>
              </a:solidFill>
            </a:endParaRPr>
          </a:p>
        </p:txBody>
      </p:sp>
      <p:pic>
        <p:nvPicPr>
          <p:cNvPr id="28674" name="Tytuł 2"/>
          <p:cNvPicPr>
            <a:picLocks noGrp="1" noChangeArrowheads="1"/>
          </p:cNvPicPr>
          <p:nvPr>
            <p:ph type="title"/>
          </p:nvPr>
        </p:nvPicPr>
        <p:blipFill>
          <a:blip r:embed="rId2"/>
          <a:srcRect/>
          <a:stretch>
            <a:fillRect/>
          </a:stretch>
        </p:blipFill>
        <p:spPr>
          <a:xfrm>
            <a:off x="1116013" y="274638"/>
            <a:ext cx="6911975" cy="11430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p:cNvSpPr>
          <p:nvPr>
            <p:ph type="body" idx="1"/>
          </p:nvPr>
        </p:nvSpPr>
        <p:spPr/>
        <p:txBody>
          <a:bodyPr/>
          <a:lstStyle/>
          <a:p>
            <a:pPr eaLnBrk="1" hangingPunct="1">
              <a:lnSpc>
                <a:spcPct val="90000"/>
              </a:lnSpc>
              <a:buFont typeface="Arial" charset="0"/>
              <a:buNone/>
            </a:pPr>
            <a:r>
              <a:rPr lang="pl-PL" smtClean="0">
                <a:solidFill>
                  <a:srgbClr val="FFFF99"/>
                </a:solidFill>
              </a:rPr>
              <a:t>Art. 2 Wykonanie postanowień art. 1 będzie przeprowadzone do dnia 30 czerwca 1924 r. drogą rozporządzeń Prezydenta Rzeczypospolitej, wydawanych na podstawie uchwał Rady Ministrów. Równocześnie z wydaniem rozporządzeń na podstawie i w granicach niniejszej ustawy tracą moc obowiązującą przepisy dotychczas obowiązujących ustaw, sprzeczne z temi rozporządzeniami</a:t>
            </a:r>
          </a:p>
          <a:p>
            <a:pPr>
              <a:lnSpc>
                <a:spcPct val="90000"/>
              </a:lnSpc>
            </a:pPr>
            <a:endParaRPr lang="pl-PL" smtClean="0"/>
          </a:p>
        </p:txBody>
      </p:sp>
      <p:pic>
        <p:nvPicPr>
          <p:cNvPr id="29698" name="Tytuł 2"/>
          <p:cNvPicPr>
            <a:picLocks noGrp="1" noChangeArrowheads="1"/>
          </p:cNvPicPr>
          <p:nvPr>
            <p:ph type="title"/>
          </p:nvPr>
        </p:nvPicPr>
        <p:blipFill>
          <a:blip r:embed="rId2"/>
          <a:srcRect/>
          <a:stretch>
            <a:fillRect/>
          </a:stretch>
        </p:blipFill>
        <p:spPr>
          <a:xfrm>
            <a:off x="657225" y="274638"/>
            <a:ext cx="7827963" cy="11430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p:txBody>
          <a:bodyPr/>
          <a:lstStyle/>
          <a:p>
            <a:r>
              <a:rPr lang="pl-PL" sz="4000" smtClean="0">
                <a:solidFill>
                  <a:srgbClr val="FFFF99"/>
                </a:solidFill>
              </a:rPr>
              <a:t>Poinflacyjna reorganizacja bankowości</a:t>
            </a:r>
          </a:p>
        </p:txBody>
      </p:sp>
      <p:sp>
        <p:nvSpPr>
          <p:cNvPr id="30722" name="Rectangle 3"/>
          <p:cNvSpPr>
            <a:spLocks noGrp="1"/>
          </p:cNvSpPr>
          <p:nvPr>
            <p:ph type="body" idx="1"/>
          </p:nvPr>
        </p:nvSpPr>
        <p:spPr/>
        <p:txBody>
          <a:bodyPr/>
          <a:lstStyle/>
          <a:p>
            <a:r>
              <a:rPr lang="pl-PL" smtClean="0">
                <a:solidFill>
                  <a:srgbClr val="FFFF99"/>
                </a:solidFill>
              </a:rPr>
              <a:t>Wzmacniano kapitałowo Pocztową Kasę Oszczędności i Państwowy Bank Rolny</a:t>
            </a:r>
          </a:p>
          <a:p>
            <a:r>
              <a:rPr lang="pl-PL" smtClean="0">
                <a:solidFill>
                  <a:srgbClr val="FFFF99"/>
                </a:solidFill>
              </a:rPr>
              <a:t>Utworzono Bank Gospodarstwa Krajowego</a:t>
            </a:r>
          </a:p>
          <a:p>
            <a:r>
              <a:rPr lang="pl-PL" smtClean="0">
                <a:solidFill>
                  <a:srgbClr val="FFFF99"/>
                </a:solidFill>
              </a:rPr>
              <a:t>Banki państwowe miały skoncentrować się na udzielaniu kredytów długoterminowych</a:t>
            </a:r>
          </a:p>
          <a:p>
            <a:endParaRPr lang="pl-PL" smtClean="0">
              <a:solidFill>
                <a:srgbClr val="FFFF9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r>
              <a:rPr lang="pl-PL" sz="4000" smtClean="0">
                <a:solidFill>
                  <a:srgbClr val="FFFF99"/>
                </a:solidFill>
              </a:rPr>
              <a:t>Najważniejsze problemy </a:t>
            </a:r>
            <a:br>
              <a:rPr lang="pl-PL" sz="4000" smtClean="0">
                <a:solidFill>
                  <a:srgbClr val="FFFF99"/>
                </a:solidFill>
              </a:rPr>
            </a:br>
            <a:r>
              <a:rPr lang="pl-PL" sz="4000" smtClean="0">
                <a:solidFill>
                  <a:srgbClr val="FFFF99"/>
                </a:solidFill>
              </a:rPr>
              <a:t>w II połowie 1924 r.</a:t>
            </a:r>
          </a:p>
        </p:txBody>
      </p:sp>
      <p:sp>
        <p:nvSpPr>
          <p:cNvPr id="31746" name="Rectangle 3"/>
          <p:cNvSpPr>
            <a:spLocks noGrp="1"/>
          </p:cNvSpPr>
          <p:nvPr>
            <p:ph type="body" idx="1"/>
          </p:nvPr>
        </p:nvSpPr>
        <p:spPr/>
        <p:txBody>
          <a:bodyPr/>
          <a:lstStyle/>
          <a:p>
            <a:r>
              <a:rPr lang="pl-PL" sz="2800" smtClean="0">
                <a:solidFill>
                  <a:srgbClr val="FFFF99"/>
                </a:solidFill>
              </a:rPr>
              <a:t>Kryzys w przemyśle wydobywczym </a:t>
            </a:r>
            <a:br>
              <a:rPr lang="pl-PL" sz="2800" smtClean="0">
                <a:solidFill>
                  <a:srgbClr val="FFFF99"/>
                </a:solidFill>
              </a:rPr>
            </a:br>
            <a:r>
              <a:rPr lang="pl-PL" sz="2800" smtClean="0">
                <a:solidFill>
                  <a:srgbClr val="FFFF99"/>
                </a:solidFill>
              </a:rPr>
              <a:t>i przetwórczym oraz wzrost bezrobocia</a:t>
            </a:r>
          </a:p>
          <a:p>
            <a:r>
              <a:rPr lang="pl-PL" sz="2800" smtClean="0">
                <a:solidFill>
                  <a:srgbClr val="FFFF99"/>
                </a:solidFill>
              </a:rPr>
              <a:t>Obniżki płac i wydłużenie dnia pracy do 10 godzin, strajki</a:t>
            </a:r>
          </a:p>
          <a:p>
            <a:r>
              <a:rPr lang="pl-PL" sz="2800" smtClean="0">
                <a:solidFill>
                  <a:srgbClr val="FFFF99"/>
                </a:solidFill>
              </a:rPr>
              <a:t>Utrata przez rząd podwyższania stawek podatków bezpośrednich i przyspieszania terminów ich płatności</a:t>
            </a:r>
          </a:p>
          <a:p>
            <a:r>
              <a:rPr lang="pl-PL" sz="2800" smtClean="0">
                <a:solidFill>
                  <a:srgbClr val="FFFF99"/>
                </a:solidFill>
              </a:rPr>
              <a:t>Nieurodzaj i zwiększenie importu żywności, co doprowadziło do odpływu dewiz i osłabienia złotego</a:t>
            </a:r>
          </a:p>
          <a:p>
            <a:endParaRPr lang="pl-PL" sz="2800" smtClean="0">
              <a:solidFill>
                <a:srgbClr val="FFFF99"/>
              </a:solidFill>
            </a:endParaRPr>
          </a:p>
          <a:p>
            <a:endParaRPr lang="pl-PL" sz="2800" smtClean="0">
              <a:solidFill>
                <a:srgbClr val="FFFF9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4"/>
          <p:cNvSpPr>
            <a:spLocks noGrp="1"/>
          </p:cNvSpPr>
          <p:nvPr>
            <p:ph type="title"/>
          </p:nvPr>
        </p:nvSpPr>
        <p:spPr>
          <a:xfrm>
            <a:off x="179388" y="1125538"/>
            <a:ext cx="8569325" cy="5111750"/>
          </a:xfrm>
        </p:spPr>
        <p:txBody>
          <a:bodyPr/>
          <a:lstStyle/>
          <a:p>
            <a:pPr eaLnBrk="1" hangingPunct="1">
              <a:spcBef>
                <a:spcPts val="600"/>
              </a:spcBef>
            </a:pPr>
            <a:r>
              <a:rPr lang="pl-PL" sz="1400" b="0" cap="none" smtClean="0">
                <a:solidFill>
                  <a:srgbClr val="FFFFFF"/>
                </a:solidFill>
                <a:latin typeface="Constantia" pitchFamily="18" charset="0"/>
              </a:rPr>
              <a:t>7.07.1874 Władysław Grabski urodził się w Borowie k. Łowicza.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1883 - 1892 Uczył się w V Męskim Gimnazjum Filologicznym w Warszawie. Działał w kółkach samokształceniowych i konspiracyjnych organizacjach politycznych.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1892 -1897 Odbył studia wyższe w Paryskiej Szkole Nauk Politycznych oraz studia historyczne na Sorbonie,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a także studia rolnicze na uniwersytecie w Halle.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1899 Założył rolniczą stację doświadczalną pod Kutnem. 1900 Ożenił się z Katarzyną z Lewandowskich. Mieli czterech synów: Wacława (ur. 1900), Władysława Jana (ur. 1901), Zdzisława (ur. 1905), Andrzeja (ur. 1908).</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1904 Założył w Warszawie Towarzystwo Melioracyjne i przewodził jego pracom.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1905-1912 Przez trzy kadencje był posłem do Dumy. 1907 Wszedł do Komitetu Centralnego Towarzystwa Rolniczego.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1914 Zorganizował i prowadził Centralny Komitet Obywatelski Królestwa Polskiego, niosący pomoc humanitarną Polakom w Rosji.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26.10.1918 Został mianowany ministrem rolnictwa w gabinecie Józefa Świerzyńskiego. 1919 Powołano go na prezesa Głównego Urzędu Likwidacyjnego i mianowano trzecim polskim delegatem na kongres pokojowy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w Paryżu (obok Romana Dmowskiego i Ignacego Jana Paderewskiego).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18.01.1919 - 9.06.1920 W charakterze Ministra skarbu wchodził w skład gabinetu Leopolda Skulskiego. </a:t>
            </a:r>
            <a:br>
              <a:rPr lang="pl-PL" sz="1400" b="0" cap="none" smtClean="0">
                <a:solidFill>
                  <a:srgbClr val="FFFFFF"/>
                </a:solidFill>
                <a:latin typeface="Constantia" pitchFamily="18" charset="0"/>
              </a:rPr>
            </a:br>
            <a:r>
              <a:rPr lang="pl-PL" sz="1400" b="0" cap="none" smtClean="0">
                <a:solidFill>
                  <a:srgbClr val="FFFFFF"/>
                </a:solidFill>
                <a:latin typeface="Constantia" pitchFamily="18" charset="0"/>
              </a:rPr>
              <a:t/>
            </a:r>
            <a:br>
              <a:rPr lang="pl-PL" sz="1400" b="0" cap="none" smtClean="0">
                <a:solidFill>
                  <a:srgbClr val="FFFFFF"/>
                </a:solidFill>
                <a:latin typeface="Constantia" pitchFamily="18" charset="0"/>
              </a:rPr>
            </a:br>
            <a:endParaRPr lang="pl-PL" sz="2900" cap="none" smtClean="0"/>
          </a:p>
        </p:txBody>
      </p:sp>
      <p:sp>
        <p:nvSpPr>
          <p:cNvPr id="6" name="Symbol zastępczy tekstu 5"/>
          <p:cNvSpPr>
            <a:spLocks noGrp="1"/>
          </p:cNvSpPr>
          <p:nvPr>
            <p:ph type="body" idx="1"/>
          </p:nvPr>
        </p:nvSpPr>
        <p:spPr>
          <a:xfrm>
            <a:off x="323850" y="260350"/>
            <a:ext cx="7772400" cy="852488"/>
          </a:xfrm>
        </p:spPr>
        <p:txBody>
          <a:bodyPr rtlCol="0">
            <a:normAutofit fontScale="77500" lnSpcReduction="20000"/>
          </a:bodyPr>
          <a:lstStyle/>
          <a:p>
            <a:pPr eaLnBrk="1" fontAlgn="auto" hangingPunct="1">
              <a:spcAft>
                <a:spcPts val="0"/>
              </a:spcAft>
              <a:buFont typeface="Arial" pitchFamily="34" charset="0"/>
              <a:buNone/>
              <a:defRPr/>
            </a:pPr>
            <a:r>
              <a:rPr lang="pl-PL" sz="7200" dirty="0" smtClean="0">
                <a:solidFill>
                  <a:srgbClr val="FFFFCC"/>
                </a:solidFill>
                <a:latin typeface="Lucida Calligraphy" pitchFamily="66" charset="0"/>
              </a:rPr>
              <a:t>KALENDARIUM</a:t>
            </a:r>
            <a:endParaRPr lang="pl-PL" sz="7200" dirty="0">
              <a:solidFill>
                <a:srgbClr val="FFFFCC"/>
              </a:solidFill>
              <a:latin typeface="Lucida Calligraphy"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p:txBody>
          <a:bodyPr/>
          <a:lstStyle/>
          <a:p>
            <a:r>
              <a:rPr lang="pl-PL" sz="4000" smtClean="0">
                <a:solidFill>
                  <a:srgbClr val="FFFF99"/>
                </a:solidFill>
              </a:rPr>
              <a:t>Refleksje Wł. Grabskiego po dymisji</a:t>
            </a:r>
          </a:p>
        </p:txBody>
      </p:sp>
      <p:sp>
        <p:nvSpPr>
          <p:cNvPr id="32770" name="Rectangle 3"/>
          <p:cNvSpPr>
            <a:spLocks noGrp="1"/>
          </p:cNvSpPr>
          <p:nvPr>
            <p:ph type="body" idx="1"/>
          </p:nvPr>
        </p:nvSpPr>
        <p:spPr/>
        <p:txBody>
          <a:bodyPr/>
          <a:lstStyle/>
          <a:p>
            <a:pPr>
              <a:buFont typeface="Arial" charset="0"/>
              <a:buNone/>
            </a:pPr>
            <a:r>
              <a:rPr lang="pl-PL" i="1" smtClean="0"/>
              <a:t> </a:t>
            </a:r>
            <a:r>
              <a:rPr lang="pl-PL" i="1" smtClean="0">
                <a:solidFill>
                  <a:srgbClr val="FFFF99"/>
                </a:solidFill>
              </a:rPr>
              <a:t>„Odszedłem, bo nie dane mi było spełnić swojego zadania. Nie mogłem zabezpieczyć waluty na tak trwałych podstawach, by się nie zachwiała, nie mogłem sparaliżować agresywnej wobec nas pozycji Niemców, nie mogłem zażegnać kryzysu gospodarczego, nie mogłem zadowolić rolników, nie mogłem doprowadzić do współdziałania Sejmu i rządu”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lstStyle/>
          <a:p>
            <a:r>
              <a:rPr lang="pl-PL" smtClean="0">
                <a:solidFill>
                  <a:srgbClr val="FFFF99"/>
                </a:solidFill>
              </a:rPr>
              <a:t>Art. 227 Konstytucji RP z 1997 r.</a:t>
            </a:r>
          </a:p>
        </p:txBody>
      </p:sp>
      <p:sp>
        <p:nvSpPr>
          <p:cNvPr id="33794" name="Rectangle 3"/>
          <p:cNvSpPr>
            <a:spLocks noGrp="1"/>
          </p:cNvSpPr>
          <p:nvPr>
            <p:ph type="body" idx="1"/>
          </p:nvPr>
        </p:nvSpPr>
        <p:spPr/>
        <p:txBody>
          <a:bodyPr/>
          <a:lstStyle/>
          <a:p>
            <a:pPr marL="609600" indent="-609600">
              <a:buFont typeface="Arial" charset="0"/>
              <a:buAutoNum type="arabicPeriod"/>
            </a:pPr>
            <a:r>
              <a:rPr lang="pl-PL" smtClean="0">
                <a:solidFill>
                  <a:srgbClr val="FFFF99"/>
                </a:solidFill>
              </a:rPr>
              <a:t>Centralnym bankiem państwa jest Narodowy Bank Polski. Przysługuje mu wyłączne prawo emisji pieniądza oraz ustalania i realizowania polityki pieniężnej. Narodowy Bank Polski odpowiada za wartość polskiego pieniądza.</a:t>
            </a:r>
          </a:p>
          <a:p>
            <a:pPr marL="609600" indent="-609600">
              <a:buFont typeface="Arial" charset="0"/>
              <a:buAutoNum type="arabicPeriod"/>
            </a:pPr>
            <a:r>
              <a:rPr lang="pl-PL" smtClean="0">
                <a:solidFill>
                  <a:srgbClr val="FFFF99"/>
                </a:solidFill>
              </a:rPr>
              <a:t>Organami NBP są Prezes NBP, Rada Polityki Pieniężnej oraz Zarząd NBP.</a:t>
            </a:r>
          </a:p>
          <a:p>
            <a:pPr marL="609600" indent="-609600">
              <a:buFont typeface="Arial" charset="0"/>
              <a:buNone/>
            </a:pPr>
            <a:endParaRPr lang="pl-PL" smtClean="0">
              <a:solidFill>
                <a:srgbClr val="FFFF99"/>
              </a:solidFill>
            </a:endParaRPr>
          </a:p>
          <a:p>
            <a:pPr marL="609600" indent="-609600"/>
            <a:endParaRPr lang="pl-PL"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ytuł 3"/>
          <p:cNvSpPr>
            <a:spLocks noGrp="1"/>
          </p:cNvSpPr>
          <p:nvPr>
            <p:ph type="title"/>
          </p:nvPr>
        </p:nvSpPr>
        <p:spPr>
          <a:xfrm>
            <a:off x="395288" y="260350"/>
            <a:ext cx="8229600" cy="6597650"/>
          </a:xfrm>
        </p:spPr>
        <p:txBody>
          <a:bodyPr/>
          <a:lstStyle/>
          <a:p>
            <a:pPr marL="273050" indent="-273050" algn="l" eaLnBrk="1" hangingPunct="1">
              <a:spcBef>
                <a:spcPts val="600"/>
              </a:spcBef>
            </a:pP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1919-1922 Zasiadał w Sejmie RP jako poseł wybrany z listy Związku Ludowo-Narodowego. </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23.06.1920 Po raz pierwszy został premierem rządu polskiego. Był nim do 24 lipca 1920. </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24.07.1920 Został Ministrem skarbu w rządzie Wincentego Witosa. </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1921-1922 Jako komisarz rządu ds. repatriacji organizował repatriację Polaków z terenu Związku Radzieckiego. Prowadził jako dyrektor Polsko-Amerykański Komitet Pomocy Dzieciom. </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1923 Został powołany na Katedrę Polityki Ekonomicznej SGGW. </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1923-1925 Przewodził rządowi, którego zadaniem była reforma finansów publicznych. Pełnił w nim także funkcję ministra skarbu. 11.01.1924 Sejm uchwalił pełnomocnictwa dla rządu Władysława Grabskiego pozwalające przeprowadzić reformę walutową.</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25.01.1924 Ogłosił rozporządzenie o powołaniu Banku Polskiego. </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28.04.1924 Bank Polski rozpoczął działalność - początek emisji złotych polskich.</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 13.11.1925 Premier Władysław Grabski podał swój rząd do dymisji. 1926 Wybrano go na Rektora SGGW. 1936 Objął kierownictwo utworzonego na jego wniosek Zakładu Socjologii Wsi w SGGW.</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r>
              <a:rPr lang="pl-PL" sz="1600" smtClean="0">
                <a:solidFill>
                  <a:srgbClr val="FFFFFF"/>
                </a:solidFill>
                <a:latin typeface="Constantia" pitchFamily="18" charset="0"/>
              </a:rPr>
              <a:t>1.03.1938 Władysław Grabski zmarł w Warszawie.</a:t>
            </a:r>
            <a:br>
              <a:rPr lang="pl-PL" sz="1600" smtClean="0">
                <a:solidFill>
                  <a:srgbClr val="FFFFFF"/>
                </a:solidFill>
                <a:latin typeface="Constantia" pitchFamily="18" charset="0"/>
              </a:rPr>
            </a:br>
            <a:r>
              <a:rPr lang="pl-PL" sz="1600" smtClean="0">
                <a:solidFill>
                  <a:srgbClr val="FFFFFF"/>
                </a:solidFill>
                <a:latin typeface="Constantia" pitchFamily="18" charset="0"/>
              </a:rPr>
              <a:t/>
            </a:r>
            <a:br>
              <a:rPr lang="pl-PL" sz="1600" smtClean="0">
                <a:solidFill>
                  <a:srgbClr val="FFFFFF"/>
                </a:solidFill>
                <a:latin typeface="Constantia" pitchFamily="18" charset="0"/>
              </a:rPr>
            </a:br>
            <a:endParaRPr lang="pl-PL" sz="4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1550" y="404813"/>
            <a:ext cx="7772400" cy="1362075"/>
          </a:xfrm>
        </p:spPr>
        <p:txBody>
          <a:bodyPr>
            <a:normAutofit/>
          </a:bodyPr>
          <a:lstStyle/>
          <a:p>
            <a:pPr algn="ctr" eaLnBrk="1" hangingPunct="1">
              <a:defRPr/>
            </a:pPr>
            <a:r>
              <a:rPr lang="pl-PL" sz="3600" cap="none" smtClean="0">
                <a:solidFill>
                  <a:srgbClr val="FFFFCC"/>
                </a:solidFill>
                <a:effectLst>
                  <a:outerShdw blurRad="38100" dist="38100" dir="2700000" algn="tl">
                    <a:srgbClr val="C0C0C0"/>
                  </a:outerShdw>
                </a:effectLst>
                <a:latin typeface="Lucida Calligraphy"/>
              </a:rPr>
              <a:t>WSKAŹNIKI PRODUKCJI </a:t>
            </a:r>
            <a:br>
              <a:rPr lang="pl-PL" sz="3600" cap="none" smtClean="0">
                <a:solidFill>
                  <a:srgbClr val="FFFFCC"/>
                </a:solidFill>
                <a:effectLst>
                  <a:outerShdw blurRad="38100" dist="38100" dir="2700000" algn="tl">
                    <a:srgbClr val="C0C0C0"/>
                  </a:outerShdw>
                </a:effectLst>
                <a:latin typeface="Lucida Calligraphy"/>
              </a:rPr>
            </a:br>
            <a:r>
              <a:rPr lang="pl-PL" sz="3600" cap="none" smtClean="0">
                <a:solidFill>
                  <a:srgbClr val="FFFFCC"/>
                </a:solidFill>
                <a:effectLst>
                  <a:outerShdw blurRad="38100" dist="38100" dir="2700000" algn="tl">
                    <a:srgbClr val="C0C0C0"/>
                  </a:outerShdw>
                </a:effectLst>
                <a:latin typeface="Lucida Calligraphy"/>
              </a:rPr>
              <a:t>W LATACH </a:t>
            </a:r>
            <a:br>
              <a:rPr lang="pl-PL" sz="3600" cap="none" smtClean="0">
                <a:solidFill>
                  <a:srgbClr val="FFFFCC"/>
                </a:solidFill>
                <a:effectLst>
                  <a:outerShdw blurRad="38100" dist="38100" dir="2700000" algn="tl">
                    <a:srgbClr val="C0C0C0"/>
                  </a:outerShdw>
                </a:effectLst>
                <a:latin typeface="Lucida Calligraphy"/>
              </a:rPr>
            </a:br>
            <a:r>
              <a:rPr lang="pl-PL" sz="3600" cap="none" smtClean="0">
                <a:solidFill>
                  <a:srgbClr val="FFFFCC"/>
                </a:solidFill>
                <a:effectLst>
                  <a:outerShdw blurRad="38100" dist="38100" dir="2700000" algn="tl">
                    <a:srgbClr val="C0C0C0"/>
                  </a:outerShdw>
                </a:effectLst>
                <a:latin typeface="Lucida Calligraphy"/>
              </a:rPr>
              <a:t>1918-1924 </a:t>
            </a:r>
          </a:p>
        </p:txBody>
      </p:sp>
      <p:sp>
        <p:nvSpPr>
          <p:cNvPr id="16386" name="Symbol zastępczy tekstu 3"/>
          <p:cNvSpPr>
            <a:spLocks noGrp="1"/>
          </p:cNvSpPr>
          <p:nvPr>
            <p:ph type="body" idx="1"/>
          </p:nvPr>
        </p:nvSpPr>
        <p:spPr>
          <a:xfrm>
            <a:off x="755650" y="4868863"/>
            <a:ext cx="7772400" cy="1500187"/>
          </a:xfrm>
        </p:spPr>
        <p:txBody>
          <a:bodyPr/>
          <a:lstStyle/>
          <a:p>
            <a:pPr eaLnBrk="1" hangingPunct="1"/>
            <a:r>
              <a:rPr lang="pl-PL" sz="1200" b="1" smtClean="0">
                <a:solidFill>
                  <a:srgbClr val="898989"/>
                </a:solidFill>
              </a:rPr>
              <a:t>Źródło: J. Zdziechowski, Finanse Polski w latach 1924 i 1925, Warszawa 1925, s 13-15.</a:t>
            </a:r>
          </a:p>
        </p:txBody>
      </p:sp>
      <p:graphicFrame>
        <p:nvGraphicFramePr>
          <p:cNvPr id="3" name="Tabela 2"/>
          <p:cNvGraphicFramePr>
            <a:graphicFrameLocks noGrp="1"/>
          </p:cNvGraphicFramePr>
          <p:nvPr/>
        </p:nvGraphicFramePr>
        <p:xfrm>
          <a:off x="1331640" y="3356992"/>
          <a:ext cx="6624736" cy="1080120"/>
        </p:xfrm>
        <a:graphic>
          <a:graphicData uri="http://schemas.openxmlformats.org/drawingml/2006/table">
            <a:tbl>
              <a:tblPr firstRow="1" firstCol="1" bandRow="1">
                <a:effectLst>
                  <a:innerShdw blurRad="114300">
                    <a:prstClr val="black"/>
                  </a:innerShdw>
                </a:effectLst>
              </a:tblPr>
              <a:tblGrid>
                <a:gridCol w="1665928"/>
                <a:gridCol w="707543"/>
                <a:gridCol w="707543"/>
                <a:gridCol w="708210"/>
                <a:gridCol w="708878"/>
                <a:gridCol w="708878"/>
                <a:gridCol w="708878"/>
                <a:gridCol w="708878"/>
              </a:tblGrid>
              <a:tr h="371967">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Times New Roman"/>
                          <a:ea typeface="Calibri"/>
                          <a:cs typeface="Times New Roman"/>
                        </a:rPr>
                        <a:t>Wyszczególnienie</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1918</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algn="ctr">
                        <a:lnSpc>
                          <a:spcPct val="115000"/>
                        </a:lnSpc>
                        <a:spcAft>
                          <a:spcPts val="0"/>
                        </a:spcAft>
                      </a:pPr>
                      <a:r>
                        <a:rPr lang="pl-PL" sz="1400" b="1">
                          <a:solidFill>
                            <a:srgbClr val="FFFFCC"/>
                          </a:solidFill>
                          <a:effectLst>
                            <a:outerShdw blurRad="38100" dist="38100" dir="2700000" algn="tl">
                              <a:srgbClr val="000000">
                                <a:alpha val="43137"/>
                              </a:srgbClr>
                            </a:outerShdw>
                          </a:effectLst>
                          <a:latin typeface="Calibri"/>
                          <a:ea typeface="Calibri"/>
                          <a:cs typeface="Times New Roman"/>
                        </a:rPr>
                        <a:t>1919</a:t>
                      </a:r>
                      <a:endParaRPr lang="pl-PL" sz="1100" b="1">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algn="ctr">
                        <a:lnSpc>
                          <a:spcPct val="115000"/>
                        </a:lnSpc>
                        <a:spcAft>
                          <a:spcPts val="0"/>
                        </a:spcAft>
                      </a:pPr>
                      <a:r>
                        <a:rPr lang="pl-PL" sz="1400" b="1">
                          <a:solidFill>
                            <a:srgbClr val="FFFFCC"/>
                          </a:solidFill>
                          <a:effectLst>
                            <a:outerShdw blurRad="38100" dist="38100" dir="2700000" algn="tl">
                              <a:srgbClr val="000000">
                                <a:alpha val="43137"/>
                              </a:srgbClr>
                            </a:outerShdw>
                          </a:effectLst>
                          <a:latin typeface="Calibri"/>
                          <a:ea typeface="Calibri"/>
                          <a:cs typeface="Times New Roman"/>
                        </a:rPr>
                        <a:t>1920</a:t>
                      </a:r>
                      <a:endParaRPr lang="pl-PL" sz="1100" b="1">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algn="ctr">
                        <a:lnSpc>
                          <a:spcPct val="115000"/>
                        </a:lnSpc>
                        <a:spcAft>
                          <a:spcPts val="0"/>
                        </a:spcAft>
                      </a:pPr>
                      <a:r>
                        <a:rPr lang="pl-PL" sz="1400" b="1">
                          <a:solidFill>
                            <a:srgbClr val="FFFFCC"/>
                          </a:solidFill>
                          <a:effectLst>
                            <a:outerShdw blurRad="38100" dist="38100" dir="2700000" algn="tl">
                              <a:srgbClr val="000000">
                                <a:alpha val="43137"/>
                              </a:srgbClr>
                            </a:outerShdw>
                          </a:effectLst>
                          <a:latin typeface="Calibri"/>
                          <a:ea typeface="Calibri"/>
                          <a:cs typeface="Times New Roman"/>
                        </a:rPr>
                        <a:t>1921</a:t>
                      </a:r>
                      <a:endParaRPr lang="pl-PL" sz="1100" b="1">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algn="ctr">
                        <a:lnSpc>
                          <a:spcPct val="115000"/>
                        </a:lnSpc>
                        <a:spcAft>
                          <a:spcPts val="0"/>
                        </a:spcAft>
                      </a:pPr>
                      <a:r>
                        <a:rPr lang="pl-PL" sz="1400" b="1">
                          <a:solidFill>
                            <a:srgbClr val="FFFFCC"/>
                          </a:solidFill>
                          <a:effectLst>
                            <a:outerShdw blurRad="38100" dist="38100" dir="2700000" algn="tl">
                              <a:srgbClr val="000000">
                                <a:alpha val="43137"/>
                              </a:srgbClr>
                            </a:outerShdw>
                          </a:effectLst>
                          <a:latin typeface="Calibri"/>
                          <a:ea typeface="Calibri"/>
                          <a:cs typeface="Times New Roman"/>
                        </a:rPr>
                        <a:t>1922</a:t>
                      </a:r>
                      <a:endParaRPr lang="pl-PL" sz="1100" b="1">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algn="ctr">
                        <a:lnSpc>
                          <a:spcPct val="115000"/>
                        </a:lnSpc>
                        <a:spcAft>
                          <a:spcPts val="0"/>
                        </a:spcAft>
                      </a:pPr>
                      <a:r>
                        <a:rPr lang="pl-PL" sz="1400" b="1">
                          <a:solidFill>
                            <a:srgbClr val="FFFFCC"/>
                          </a:solidFill>
                          <a:effectLst>
                            <a:outerShdw blurRad="38100" dist="38100" dir="2700000" algn="tl">
                              <a:srgbClr val="000000">
                                <a:alpha val="43137"/>
                              </a:srgbClr>
                            </a:outerShdw>
                          </a:effectLst>
                          <a:latin typeface="Calibri"/>
                          <a:ea typeface="Calibri"/>
                          <a:cs typeface="Times New Roman"/>
                        </a:rPr>
                        <a:t>1923</a:t>
                      </a:r>
                      <a:endParaRPr lang="pl-PL" sz="1100" b="1">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1924</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75000"/>
                      </a:schemeClr>
                    </a:solidFill>
                  </a:tcPr>
                </a:tc>
              </a:tr>
              <a:tr h="708153">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Produkcja (stan przedwojenny = 1)</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 </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0,30</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0,40</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0,60</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0,75</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0,80</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ct val="115000"/>
                        </a:lnSpc>
                        <a:spcAft>
                          <a:spcPts val="0"/>
                        </a:spcAft>
                      </a:pPr>
                      <a:r>
                        <a:rPr lang="pl-PL" sz="1400" b="1" dirty="0">
                          <a:solidFill>
                            <a:srgbClr val="FFFFCC"/>
                          </a:solidFill>
                          <a:effectLst>
                            <a:outerShdw blurRad="38100" dist="38100" dir="2700000" algn="tl">
                              <a:srgbClr val="000000">
                                <a:alpha val="43137"/>
                              </a:srgbClr>
                            </a:outerShdw>
                          </a:effectLst>
                          <a:latin typeface="Calibri"/>
                          <a:ea typeface="Calibri"/>
                          <a:cs typeface="Times New Roman"/>
                        </a:rPr>
                        <a:t> </a:t>
                      </a:r>
                      <a:endParaRPr lang="pl-PL" sz="1100" b="1" dirty="0">
                        <a:solidFill>
                          <a:srgbClr val="FFFFCC"/>
                        </a:solidFill>
                        <a:effectLst>
                          <a:outerShdw blurRad="38100" dist="38100" dir="2700000" algn="tl">
                            <a:srgbClr val="000000">
                              <a:alpha val="43137"/>
                            </a:srgbClr>
                          </a:outerShdw>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49" name="Group 41"/>
          <p:cNvGraphicFramePr>
            <a:graphicFrameLocks noGrp="1"/>
          </p:cNvGraphicFramePr>
          <p:nvPr>
            <p:ph idx="1"/>
          </p:nvPr>
        </p:nvGraphicFramePr>
        <p:xfrm>
          <a:off x="414338" y="2744788"/>
          <a:ext cx="8229600" cy="2228850"/>
        </p:xfrm>
        <a:graphic>
          <a:graphicData uri="http://schemas.openxmlformats.org/drawingml/2006/table">
            <a:tbl>
              <a:tblPr/>
              <a:tblGrid>
                <a:gridCol w="2057400"/>
                <a:gridCol w="2057400"/>
                <a:gridCol w="2057400"/>
                <a:gridCol w="2057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FFFF"/>
                          </a:solidFill>
                          <a:effectLst/>
                          <a:latin typeface="Calibri" pitchFamily="34" charset="0"/>
                        </a:rPr>
                        <a:t>Lata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FFFF"/>
                          </a:solidFill>
                          <a:effectLst/>
                          <a:latin typeface="Calibri" pitchFamily="34" charset="0"/>
                        </a:rPr>
                        <a:t>Dochody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FFFF"/>
                          </a:solidFill>
                          <a:effectLst/>
                          <a:latin typeface="Calibri" pitchFamily="34" charset="0"/>
                        </a:rPr>
                        <a:t>Wydatki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FFFF"/>
                          </a:solidFill>
                          <a:effectLst/>
                          <a:latin typeface="Calibri" pitchFamily="34" charset="0"/>
                        </a:rPr>
                        <a:t>Deficyt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1919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1 882 miliony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9 385 milionów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7 503 miliony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1920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10 bilionów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64 biliony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54 biliony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1921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108 bilionów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224 biliony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116 bilionów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1922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480 bilionów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925 bilionów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445 bilionów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1923*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19 trylionów</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52 tryliony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33 tryliony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bl>
          </a:graphicData>
        </a:graphic>
      </p:graphicFrame>
      <p:sp>
        <p:nvSpPr>
          <p:cNvPr id="3" name="Tytuł 2"/>
          <p:cNvSpPr>
            <a:spLocks noGrp="1"/>
          </p:cNvSpPr>
          <p:nvPr>
            <p:ph type="title"/>
          </p:nvPr>
        </p:nvSpPr>
        <p:spPr>
          <a:xfrm>
            <a:off x="395288" y="549275"/>
            <a:ext cx="8229600" cy="1143000"/>
          </a:xfrm>
        </p:spPr>
        <p:txBody>
          <a:bodyPr rtlCol="0">
            <a:noAutofit/>
          </a:bodyPr>
          <a:lstStyle/>
          <a:p>
            <a:pPr eaLnBrk="1" fontAlgn="auto" hangingPunct="1">
              <a:spcAft>
                <a:spcPts val="0"/>
              </a:spcAft>
              <a:defRPr/>
            </a:pPr>
            <a:r>
              <a:rPr lang="pl-PL" sz="3600" b="1" dirty="0" smtClean="0">
                <a:solidFill>
                  <a:srgbClr val="FFFFCC"/>
                </a:solidFill>
                <a:effectLst>
                  <a:outerShdw blurRad="38100" dist="38100" dir="2700000" algn="tl">
                    <a:srgbClr val="000000">
                      <a:alpha val="43137"/>
                    </a:srgbClr>
                  </a:outerShdw>
                </a:effectLst>
                <a:latin typeface="Lucida Calligraphy" pitchFamily="66" charset="0"/>
              </a:rPr>
              <a:t>Dochody i wydatki II RP w latach </a:t>
            </a:r>
            <a:br>
              <a:rPr lang="pl-PL" sz="3600" b="1" dirty="0" smtClean="0">
                <a:solidFill>
                  <a:srgbClr val="FFFFCC"/>
                </a:solidFill>
                <a:effectLst>
                  <a:outerShdw blurRad="38100" dist="38100" dir="2700000" algn="tl">
                    <a:srgbClr val="000000">
                      <a:alpha val="43137"/>
                    </a:srgbClr>
                  </a:outerShdw>
                </a:effectLst>
                <a:latin typeface="Lucida Calligraphy" pitchFamily="66" charset="0"/>
              </a:rPr>
            </a:br>
            <a:r>
              <a:rPr lang="pl-PL" sz="3600" b="1" dirty="0" smtClean="0">
                <a:solidFill>
                  <a:srgbClr val="FFFFCC"/>
                </a:solidFill>
                <a:effectLst>
                  <a:outerShdw blurRad="38100" dist="38100" dir="2700000" algn="tl">
                    <a:srgbClr val="000000">
                      <a:alpha val="43137"/>
                    </a:srgbClr>
                  </a:outerShdw>
                </a:effectLst>
                <a:latin typeface="Lucida Calligraphy" pitchFamily="66" charset="0"/>
              </a:rPr>
              <a:t>1919 – 1923 (w markach polskich)</a:t>
            </a:r>
            <a:endParaRPr lang="pl-PL" sz="3600" b="1" dirty="0">
              <a:solidFill>
                <a:srgbClr val="FFFFCC"/>
              </a:solidFill>
              <a:effectLst>
                <a:outerShdw blurRad="38100" dist="38100" dir="2700000" algn="tl">
                  <a:srgbClr val="000000">
                    <a:alpha val="43137"/>
                  </a:srgbClr>
                </a:outerShdw>
              </a:effectLst>
              <a:latin typeface="Lucida Calligraphy" pitchFamily="66" charset="0"/>
            </a:endParaRPr>
          </a:p>
        </p:txBody>
      </p:sp>
      <p:sp>
        <p:nvSpPr>
          <p:cNvPr id="6" name="pole tekstowe 5"/>
          <p:cNvSpPr txBox="1"/>
          <p:nvPr/>
        </p:nvSpPr>
        <p:spPr>
          <a:xfrm>
            <a:off x="128588" y="6092825"/>
            <a:ext cx="8143875" cy="1077913"/>
          </a:xfrm>
          <a:prstGeom prst="rect">
            <a:avLst/>
          </a:prstGeom>
          <a:noFill/>
        </p:spPr>
        <p:txBody>
          <a:bodyPr>
            <a:spAutoFit/>
          </a:bodyPr>
          <a:lstStyle/>
          <a:p>
            <a:pPr fontAlgn="auto">
              <a:spcBef>
                <a:spcPts val="0"/>
              </a:spcBef>
              <a:spcAft>
                <a:spcPts val="0"/>
              </a:spcAft>
              <a:defRPr/>
            </a:pPr>
            <a:r>
              <a:rPr lang="pl-PL" sz="1400" dirty="0">
                <a:solidFill>
                  <a:schemeClr val="bg1">
                    <a:lumMod val="50000"/>
                  </a:schemeClr>
                </a:solidFill>
                <a:latin typeface="+mn-lt"/>
              </a:rPr>
              <a:t>*bez grudnia</a:t>
            </a:r>
          </a:p>
          <a:p>
            <a:pPr fontAlgn="auto">
              <a:spcBef>
                <a:spcPts val="0"/>
              </a:spcBef>
              <a:spcAft>
                <a:spcPts val="0"/>
              </a:spcAft>
              <a:defRPr/>
            </a:pPr>
            <a:r>
              <a:rPr lang="pl-PL" sz="1400" dirty="0">
                <a:solidFill>
                  <a:schemeClr val="bg1">
                    <a:lumMod val="50000"/>
                  </a:schemeClr>
                </a:solidFill>
                <a:latin typeface="+mn-lt"/>
              </a:rPr>
              <a:t>Źródło: S.A. Kempner  „Rozwój gospodarczy Polski od rozbiorów do niepodległości”, Warszawa 1924 rok</a:t>
            </a:r>
          </a:p>
          <a:p>
            <a:pPr fontAlgn="auto">
              <a:spcBef>
                <a:spcPts val="0"/>
              </a:spcBef>
              <a:spcAft>
                <a:spcPts val="0"/>
              </a:spcAft>
              <a:defRPr/>
            </a:pPr>
            <a:endParaRPr lang="pl-PL" dirty="0">
              <a:latin typeface="+mn-lt"/>
            </a:endParaRPr>
          </a:p>
          <a:p>
            <a:pPr fontAlgn="auto">
              <a:spcBef>
                <a:spcPts val="0"/>
              </a:spcBef>
              <a:spcAft>
                <a:spcPts val="0"/>
              </a:spcAft>
              <a:defRPr/>
            </a:pPr>
            <a:endParaRPr lang="pl-PL" dirty="0">
              <a:latin typeface="+mn-lt"/>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8313" y="6092825"/>
            <a:ext cx="7772400" cy="431800"/>
          </a:xfrm>
        </p:spPr>
        <p:txBody>
          <a:bodyPr rtlCol="0">
            <a:normAutofit fontScale="90000"/>
          </a:bodyPr>
          <a:lstStyle/>
          <a:p>
            <a:pPr eaLnBrk="1" fontAlgn="auto" hangingPunct="1">
              <a:spcBef>
                <a:spcPts val="0"/>
              </a:spcBef>
              <a:spcAft>
                <a:spcPts val="0"/>
              </a:spcAft>
              <a:defRPr/>
            </a:pPr>
            <a:r>
              <a:rPr lang="pl-PL" sz="1400" b="0" cap="none" dirty="0">
                <a:solidFill>
                  <a:schemeClr val="bg1">
                    <a:lumMod val="50000"/>
                  </a:schemeClr>
                </a:solidFill>
                <a:latin typeface="+mn-lt"/>
                <a:ea typeface="+mn-ea"/>
                <a:cs typeface="+mn-cs"/>
              </a:rPr>
              <a:t>Źródło</a:t>
            </a:r>
            <a:r>
              <a:rPr lang="pl-PL" sz="1400" b="0" cap="none" dirty="0">
                <a:solidFill>
                  <a:schemeClr val="bg1">
                    <a:lumMod val="50000"/>
                  </a:schemeClr>
                </a:solidFill>
                <a:latin typeface="Constantia"/>
                <a:ea typeface="+mn-ea"/>
                <a:cs typeface="+mn-cs"/>
              </a:rPr>
              <a:t>: J </a:t>
            </a:r>
            <a:r>
              <a:rPr lang="pl-PL" sz="1300" b="0" cap="none" dirty="0">
                <a:solidFill>
                  <a:schemeClr val="bg1">
                    <a:lumMod val="50000"/>
                  </a:schemeClr>
                </a:solidFill>
                <a:latin typeface="Constantia"/>
                <a:ea typeface="+mn-ea"/>
                <a:cs typeface="+mn-cs"/>
              </a:rPr>
              <a:t>Zdziechowski</a:t>
            </a:r>
            <a:r>
              <a:rPr lang="pl-PL" sz="1400" b="0" cap="none" dirty="0">
                <a:solidFill>
                  <a:schemeClr val="bg1">
                    <a:lumMod val="50000"/>
                  </a:schemeClr>
                </a:solidFill>
                <a:latin typeface="Constantia"/>
                <a:ea typeface="+mn-ea"/>
                <a:cs typeface="+mn-cs"/>
              </a:rPr>
              <a:t> „Finanse Polski w latach 1924 i 1925”, Warszawa 1925 rok</a:t>
            </a:r>
            <a:br>
              <a:rPr lang="pl-PL" sz="1400" b="0" cap="none" dirty="0">
                <a:solidFill>
                  <a:schemeClr val="bg1">
                    <a:lumMod val="50000"/>
                  </a:schemeClr>
                </a:solidFill>
                <a:latin typeface="Constantia"/>
                <a:ea typeface="+mn-ea"/>
                <a:cs typeface="+mn-cs"/>
              </a:rPr>
            </a:br>
            <a:endParaRPr lang="pl-PL" dirty="0">
              <a:solidFill>
                <a:schemeClr val="bg1">
                  <a:lumMod val="50000"/>
                </a:schemeClr>
              </a:solidFill>
            </a:endParaRPr>
          </a:p>
        </p:txBody>
      </p:sp>
      <p:sp>
        <p:nvSpPr>
          <p:cNvPr id="3" name="Symbol zastępczy tekstu 2"/>
          <p:cNvSpPr>
            <a:spLocks noGrp="1"/>
          </p:cNvSpPr>
          <p:nvPr>
            <p:ph type="body" idx="1"/>
          </p:nvPr>
        </p:nvSpPr>
        <p:spPr>
          <a:xfrm>
            <a:off x="323850" y="333375"/>
            <a:ext cx="8496300" cy="1008063"/>
          </a:xfrm>
        </p:spPr>
        <p:txBody>
          <a:bodyPr>
            <a:noAutofit/>
          </a:bodyPr>
          <a:lstStyle/>
          <a:p>
            <a:pPr algn="ctr" eaLnBrk="1" hangingPunct="1">
              <a:defRPr/>
            </a:pPr>
            <a:r>
              <a:rPr lang="pl-PL" sz="2800" b="1" smtClean="0">
                <a:solidFill>
                  <a:srgbClr val="FFFFCC"/>
                </a:solidFill>
                <a:effectLst>
                  <a:outerShdw blurRad="38100" dist="38100" dir="2700000" algn="tl">
                    <a:srgbClr val="C0C0C0"/>
                  </a:outerShdw>
                </a:effectLst>
                <a:latin typeface="Lucida Calligraphy"/>
              </a:rPr>
              <a:t>Obieg pieniądza w Polsce w latach 1918-1923 </a:t>
            </a:r>
            <a:br>
              <a:rPr lang="pl-PL" sz="2800" b="1" smtClean="0">
                <a:solidFill>
                  <a:srgbClr val="FFFFCC"/>
                </a:solidFill>
                <a:effectLst>
                  <a:outerShdw blurRad="38100" dist="38100" dir="2700000" algn="tl">
                    <a:srgbClr val="C0C0C0"/>
                  </a:outerShdw>
                </a:effectLst>
                <a:latin typeface="Lucida Calligraphy"/>
              </a:rPr>
            </a:br>
            <a:r>
              <a:rPr lang="pl-PL" sz="2800" b="1" smtClean="0">
                <a:solidFill>
                  <a:srgbClr val="FFFFCC"/>
                </a:solidFill>
                <a:effectLst>
                  <a:outerShdw blurRad="38100" dist="38100" dir="2700000" algn="tl">
                    <a:srgbClr val="C0C0C0"/>
                  </a:outerShdw>
                </a:effectLst>
                <a:latin typeface="Lucida Calligraphy"/>
              </a:rPr>
              <a:t>( w mln marek polskich, stan na 31 grudnia)</a:t>
            </a:r>
          </a:p>
        </p:txBody>
      </p:sp>
      <p:graphicFrame>
        <p:nvGraphicFramePr>
          <p:cNvPr id="5" name="Symbol zastępczy zawartości 3"/>
          <p:cNvGraphicFramePr>
            <a:graphicFrameLocks/>
          </p:cNvGraphicFramePr>
          <p:nvPr/>
        </p:nvGraphicFramePr>
        <p:xfrm>
          <a:off x="1979712" y="2348880"/>
          <a:ext cx="5329246" cy="2595880"/>
        </p:xfrm>
        <a:graphic>
          <a:graphicData uri="http://schemas.openxmlformats.org/drawingml/2006/table">
            <a:tbl>
              <a:tblPr firstRow="1" bandRow="1">
                <a:effectLst>
                  <a:innerShdw blurRad="114300">
                    <a:prstClr val="black"/>
                  </a:innerShdw>
                </a:effectLst>
              </a:tblPr>
              <a:tblGrid>
                <a:gridCol w="2664623"/>
                <a:gridCol w="2664623"/>
              </a:tblGrid>
              <a:tr h="370840">
                <a:tc>
                  <a:txBody>
                    <a:bodyPr/>
                    <a:lstStyle>
                      <a:lvl1pPr marL="0" algn="l" defTabSz="914400" rtl="0" eaLnBrk="1" latinLnBrk="0" hangingPunct="1">
                        <a:defRPr sz="1800" b="1" kern="1200">
                          <a:solidFill>
                            <a:schemeClr val="lt1"/>
                          </a:solidFill>
                          <a:latin typeface="Constantia"/>
                        </a:defRPr>
                      </a:lvl1pPr>
                      <a:lvl2pPr marL="457200" algn="l" defTabSz="914400" rtl="0" eaLnBrk="1" latinLnBrk="0" hangingPunct="1">
                        <a:defRPr sz="1800" b="1" kern="1200">
                          <a:solidFill>
                            <a:schemeClr val="lt1"/>
                          </a:solidFill>
                          <a:latin typeface="Constantia"/>
                        </a:defRPr>
                      </a:lvl2pPr>
                      <a:lvl3pPr marL="914400" algn="l" defTabSz="914400" rtl="0" eaLnBrk="1" latinLnBrk="0" hangingPunct="1">
                        <a:defRPr sz="1800" b="1" kern="1200">
                          <a:solidFill>
                            <a:schemeClr val="lt1"/>
                          </a:solidFill>
                          <a:latin typeface="Constantia"/>
                        </a:defRPr>
                      </a:lvl3pPr>
                      <a:lvl4pPr marL="1371600" algn="l" defTabSz="914400" rtl="0" eaLnBrk="1" latinLnBrk="0" hangingPunct="1">
                        <a:defRPr sz="1800" b="1" kern="1200">
                          <a:solidFill>
                            <a:schemeClr val="lt1"/>
                          </a:solidFill>
                          <a:latin typeface="Constantia"/>
                        </a:defRPr>
                      </a:lvl4pPr>
                      <a:lvl5pPr marL="1828800" algn="l" defTabSz="914400" rtl="0" eaLnBrk="1" latinLnBrk="0" hangingPunct="1">
                        <a:defRPr sz="1800" b="1" kern="1200">
                          <a:solidFill>
                            <a:schemeClr val="lt1"/>
                          </a:solidFill>
                          <a:latin typeface="Constantia"/>
                        </a:defRPr>
                      </a:lvl5pPr>
                      <a:lvl6pPr marL="2286000" algn="l" defTabSz="914400" rtl="0" eaLnBrk="1" latinLnBrk="0" hangingPunct="1">
                        <a:defRPr sz="1800" b="1" kern="1200">
                          <a:solidFill>
                            <a:schemeClr val="lt1"/>
                          </a:solidFill>
                          <a:latin typeface="Constantia"/>
                        </a:defRPr>
                      </a:lvl6pPr>
                      <a:lvl7pPr marL="2743200" algn="l" defTabSz="914400" rtl="0" eaLnBrk="1" latinLnBrk="0" hangingPunct="1">
                        <a:defRPr sz="1800" b="1" kern="1200">
                          <a:solidFill>
                            <a:schemeClr val="lt1"/>
                          </a:solidFill>
                          <a:latin typeface="Constantia"/>
                        </a:defRPr>
                      </a:lvl7pPr>
                      <a:lvl8pPr marL="3200400" algn="l" defTabSz="914400" rtl="0" eaLnBrk="1" latinLnBrk="0" hangingPunct="1">
                        <a:defRPr sz="1800" b="1" kern="1200">
                          <a:solidFill>
                            <a:schemeClr val="lt1"/>
                          </a:solidFill>
                          <a:latin typeface="Constantia"/>
                        </a:defRPr>
                      </a:lvl8pPr>
                      <a:lvl9pPr marL="3657600" algn="l" defTabSz="914400" rtl="0" eaLnBrk="1" latinLnBrk="0" hangingPunct="1">
                        <a:defRPr sz="1800" b="1" kern="1200">
                          <a:solidFill>
                            <a:schemeClr val="lt1"/>
                          </a:solidFill>
                          <a:latin typeface="Constantia"/>
                        </a:defRPr>
                      </a:lvl9pPr>
                    </a:lstStyle>
                    <a:p>
                      <a:pPr algn="ctr"/>
                      <a:r>
                        <a:rPr lang="pl-PL" dirty="0" smtClean="0"/>
                        <a:t>Lata</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c>
                  <a:txBody>
                    <a:bodyPr/>
                    <a:lstStyle>
                      <a:lvl1pPr marL="0" algn="l" defTabSz="914400" rtl="0" eaLnBrk="1" latinLnBrk="0" hangingPunct="1">
                        <a:defRPr sz="1800" b="1" kern="1200">
                          <a:solidFill>
                            <a:schemeClr val="lt1"/>
                          </a:solidFill>
                          <a:latin typeface="Constantia"/>
                        </a:defRPr>
                      </a:lvl1pPr>
                      <a:lvl2pPr marL="457200" algn="l" defTabSz="914400" rtl="0" eaLnBrk="1" latinLnBrk="0" hangingPunct="1">
                        <a:defRPr sz="1800" b="1" kern="1200">
                          <a:solidFill>
                            <a:schemeClr val="lt1"/>
                          </a:solidFill>
                          <a:latin typeface="Constantia"/>
                        </a:defRPr>
                      </a:lvl2pPr>
                      <a:lvl3pPr marL="914400" algn="l" defTabSz="914400" rtl="0" eaLnBrk="1" latinLnBrk="0" hangingPunct="1">
                        <a:defRPr sz="1800" b="1" kern="1200">
                          <a:solidFill>
                            <a:schemeClr val="lt1"/>
                          </a:solidFill>
                          <a:latin typeface="Constantia"/>
                        </a:defRPr>
                      </a:lvl3pPr>
                      <a:lvl4pPr marL="1371600" algn="l" defTabSz="914400" rtl="0" eaLnBrk="1" latinLnBrk="0" hangingPunct="1">
                        <a:defRPr sz="1800" b="1" kern="1200">
                          <a:solidFill>
                            <a:schemeClr val="lt1"/>
                          </a:solidFill>
                          <a:latin typeface="Constantia"/>
                        </a:defRPr>
                      </a:lvl4pPr>
                      <a:lvl5pPr marL="1828800" algn="l" defTabSz="914400" rtl="0" eaLnBrk="1" latinLnBrk="0" hangingPunct="1">
                        <a:defRPr sz="1800" b="1" kern="1200">
                          <a:solidFill>
                            <a:schemeClr val="lt1"/>
                          </a:solidFill>
                          <a:latin typeface="Constantia"/>
                        </a:defRPr>
                      </a:lvl5pPr>
                      <a:lvl6pPr marL="2286000" algn="l" defTabSz="914400" rtl="0" eaLnBrk="1" latinLnBrk="0" hangingPunct="1">
                        <a:defRPr sz="1800" b="1" kern="1200">
                          <a:solidFill>
                            <a:schemeClr val="lt1"/>
                          </a:solidFill>
                          <a:latin typeface="Constantia"/>
                        </a:defRPr>
                      </a:lvl6pPr>
                      <a:lvl7pPr marL="2743200" algn="l" defTabSz="914400" rtl="0" eaLnBrk="1" latinLnBrk="0" hangingPunct="1">
                        <a:defRPr sz="1800" b="1" kern="1200">
                          <a:solidFill>
                            <a:schemeClr val="lt1"/>
                          </a:solidFill>
                          <a:latin typeface="Constantia"/>
                        </a:defRPr>
                      </a:lvl7pPr>
                      <a:lvl8pPr marL="3200400" algn="l" defTabSz="914400" rtl="0" eaLnBrk="1" latinLnBrk="0" hangingPunct="1">
                        <a:defRPr sz="1800" b="1" kern="1200">
                          <a:solidFill>
                            <a:schemeClr val="lt1"/>
                          </a:solidFill>
                          <a:latin typeface="Constantia"/>
                        </a:defRPr>
                      </a:lvl8pPr>
                      <a:lvl9pPr marL="3657600" algn="l" defTabSz="914400" rtl="0" eaLnBrk="1" latinLnBrk="0" hangingPunct="1">
                        <a:defRPr sz="1800" b="1" kern="1200">
                          <a:solidFill>
                            <a:schemeClr val="lt1"/>
                          </a:solidFill>
                          <a:latin typeface="Constantia"/>
                        </a:defRPr>
                      </a:lvl9pPr>
                    </a:lstStyle>
                    <a:p>
                      <a:pPr algn="ctr"/>
                      <a:r>
                        <a:rPr lang="pl-PL" dirty="0" smtClean="0"/>
                        <a:t>Obieg pieniądza</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75000"/>
                      </a:schemeClr>
                    </a:solidFill>
                  </a:tcPr>
                </a:tc>
              </a:tr>
              <a:tr h="370840">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1918</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1 024</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370840">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1919</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5 316</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370840">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1920</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39 361</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370840">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1921</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229 538 </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370840">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1922</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793 437</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r h="370840">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1923</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onstantia"/>
                        </a:defRPr>
                      </a:lvl1pPr>
                      <a:lvl2pPr marL="457200" algn="l" defTabSz="914400" rtl="0" eaLnBrk="1" latinLnBrk="0" hangingPunct="1">
                        <a:defRPr sz="1800" kern="1200">
                          <a:solidFill>
                            <a:schemeClr val="dk1"/>
                          </a:solidFill>
                          <a:latin typeface="Constantia"/>
                        </a:defRPr>
                      </a:lvl2pPr>
                      <a:lvl3pPr marL="914400" algn="l" defTabSz="914400" rtl="0" eaLnBrk="1" latinLnBrk="0" hangingPunct="1">
                        <a:defRPr sz="1800" kern="1200">
                          <a:solidFill>
                            <a:schemeClr val="dk1"/>
                          </a:solidFill>
                          <a:latin typeface="Constantia"/>
                        </a:defRPr>
                      </a:lvl3pPr>
                      <a:lvl4pPr marL="1371600" algn="l" defTabSz="914400" rtl="0" eaLnBrk="1" latinLnBrk="0" hangingPunct="1">
                        <a:defRPr sz="1800" kern="1200">
                          <a:solidFill>
                            <a:schemeClr val="dk1"/>
                          </a:solidFill>
                          <a:latin typeface="Constantia"/>
                        </a:defRPr>
                      </a:lvl4pPr>
                      <a:lvl5pPr marL="1828800" algn="l" defTabSz="914400" rtl="0" eaLnBrk="1" latinLnBrk="0" hangingPunct="1">
                        <a:defRPr sz="1800" kern="1200">
                          <a:solidFill>
                            <a:schemeClr val="dk1"/>
                          </a:solidFill>
                          <a:latin typeface="Constantia"/>
                        </a:defRPr>
                      </a:lvl5pPr>
                      <a:lvl6pPr marL="2286000" algn="l" defTabSz="914400" rtl="0" eaLnBrk="1" latinLnBrk="0" hangingPunct="1">
                        <a:defRPr sz="1800" kern="1200">
                          <a:solidFill>
                            <a:schemeClr val="dk1"/>
                          </a:solidFill>
                          <a:latin typeface="Constantia"/>
                        </a:defRPr>
                      </a:lvl6pPr>
                      <a:lvl7pPr marL="2743200" algn="l" defTabSz="914400" rtl="0" eaLnBrk="1" latinLnBrk="0" hangingPunct="1">
                        <a:defRPr sz="1800" kern="1200">
                          <a:solidFill>
                            <a:schemeClr val="dk1"/>
                          </a:solidFill>
                          <a:latin typeface="Constantia"/>
                        </a:defRPr>
                      </a:lvl7pPr>
                      <a:lvl8pPr marL="3200400" algn="l" defTabSz="914400" rtl="0" eaLnBrk="1" latinLnBrk="0" hangingPunct="1">
                        <a:defRPr sz="1800" kern="1200">
                          <a:solidFill>
                            <a:schemeClr val="dk1"/>
                          </a:solidFill>
                          <a:latin typeface="Constantia"/>
                        </a:defRPr>
                      </a:lvl8pPr>
                      <a:lvl9pPr marL="3657600" algn="l" defTabSz="914400" rtl="0" eaLnBrk="1" latinLnBrk="0" hangingPunct="1">
                        <a:defRPr sz="1800" kern="1200">
                          <a:solidFill>
                            <a:schemeClr val="dk1"/>
                          </a:solidFill>
                          <a:latin typeface="Constantia"/>
                        </a:defRPr>
                      </a:lvl9pPr>
                    </a:lstStyle>
                    <a:p>
                      <a:pPr algn="ctr"/>
                      <a:r>
                        <a:rPr lang="pl-PL" dirty="0" smtClean="0"/>
                        <a:t>125 371 955</a:t>
                      </a:r>
                      <a:endParaRPr lang="pl-P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225" y="6381750"/>
            <a:ext cx="7772400" cy="1362075"/>
          </a:xfrm>
        </p:spPr>
        <p:txBody>
          <a:bodyPr rtlCol="0">
            <a:normAutofit/>
          </a:bodyPr>
          <a:lstStyle/>
          <a:p>
            <a:pPr eaLnBrk="1" fontAlgn="auto" hangingPunct="1">
              <a:spcAft>
                <a:spcPts val="0"/>
              </a:spcAft>
              <a:defRPr/>
            </a:pPr>
            <a:r>
              <a:rPr lang="pl-PL" sz="1400" dirty="0" smtClean="0">
                <a:solidFill>
                  <a:schemeClr val="bg1">
                    <a:lumMod val="65000"/>
                  </a:schemeClr>
                </a:solidFill>
                <a:latin typeface="+mn-lt"/>
              </a:rPr>
              <a:t>Źródło: Rocznik Statystyki RP 1920/22, część II</a:t>
            </a:r>
            <a:endParaRPr lang="pl-PL" sz="1400" dirty="0">
              <a:solidFill>
                <a:schemeClr val="bg1">
                  <a:lumMod val="65000"/>
                </a:schemeClr>
              </a:solidFill>
              <a:latin typeface="+mn-lt"/>
            </a:endParaRPr>
          </a:p>
        </p:txBody>
      </p:sp>
      <p:sp>
        <p:nvSpPr>
          <p:cNvPr id="19458" name="Symbol zastępczy tekstu 2"/>
          <p:cNvSpPr>
            <a:spLocks noGrp="1"/>
          </p:cNvSpPr>
          <p:nvPr>
            <p:ph type="body" idx="1"/>
          </p:nvPr>
        </p:nvSpPr>
        <p:spPr>
          <a:xfrm>
            <a:off x="539750" y="0"/>
            <a:ext cx="8059738" cy="1500188"/>
          </a:xfrm>
        </p:spPr>
        <p:txBody>
          <a:bodyPr/>
          <a:lstStyle/>
          <a:p>
            <a:pPr algn="ctr" eaLnBrk="1" hangingPunct="1"/>
            <a:r>
              <a:rPr lang="pl-PL" sz="3200" smtClean="0">
                <a:solidFill>
                  <a:srgbClr val="FFFFCC"/>
                </a:solidFill>
                <a:latin typeface="Lucida Calligraphy"/>
              </a:rPr>
              <a:t>Wskaźniki cen żywności w Warszawie </a:t>
            </a:r>
            <a:br>
              <a:rPr lang="pl-PL" sz="3200" smtClean="0">
                <a:solidFill>
                  <a:srgbClr val="FFFFCC"/>
                </a:solidFill>
                <a:latin typeface="Lucida Calligraphy"/>
              </a:rPr>
            </a:br>
            <a:r>
              <a:rPr lang="pl-PL" sz="3200" smtClean="0">
                <a:solidFill>
                  <a:srgbClr val="FFFFCC"/>
                </a:solidFill>
                <a:latin typeface="Lucida Calligraphy"/>
              </a:rPr>
              <a:t>w latach 1921-1923 według  miesięcy (styczeń 1921 = 100)</a:t>
            </a:r>
          </a:p>
        </p:txBody>
      </p:sp>
      <p:graphicFrame>
        <p:nvGraphicFramePr>
          <p:cNvPr id="4" name="Tabela 3"/>
          <p:cNvGraphicFramePr>
            <a:graphicFrameLocks noGrp="1"/>
          </p:cNvGraphicFramePr>
          <p:nvPr/>
        </p:nvGraphicFramePr>
        <p:xfrm>
          <a:off x="1403350" y="1557338"/>
          <a:ext cx="6624638" cy="4754562"/>
        </p:xfrm>
        <a:graphic>
          <a:graphicData uri="http://schemas.openxmlformats.org/drawingml/2006/table">
            <a:tbl>
              <a:tblPr firstRow="1" bandRow="1">
                <a:tableStyleId>{5C22544A-7EE6-4342-B048-85BDC9FD1C3A}</a:tableStyleId>
              </a:tblPr>
              <a:tblGrid>
                <a:gridCol w="1656184"/>
                <a:gridCol w="1630468"/>
                <a:gridCol w="1681900"/>
                <a:gridCol w="1656184"/>
              </a:tblGrid>
              <a:tr h="315727">
                <a:tc>
                  <a:txBody>
                    <a:bodyPr/>
                    <a:lstStyle/>
                    <a:p>
                      <a:pPr algn="ctr"/>
                      <a:r>
                        <a:rPr lang="pl-PL" dirty="0" smtClean="0"/>
                        <a:t>Miesiące</a:t>
                      </a:r>
                      <a:endParaRPr lang="pl-PL" dirty="0"/>
                    </a:p>
                  </a:txBody>
                  <a:tcPr>
                    <a:solidFill>
                      <a:schemeClr val="accent3">
                        <a:lumMod val="75000"/>
                      </a:schemeClr>
                    </a:solidFill>
                  </a:tcPr>
                </a:tc>
                <a:tc>
                  <a:txBody>
                    <a:bodyPr/>
                    <a:lstStyle/>
                    <a:p>
                      <a:pPr algn="ctr"/>
                      <a:r>
                        <a:rPr lang="pl-PL" dirty="0" smtClean="0"/>
                        <a:t>1921</a:t>
                      </a:r>
                      <a:endParaRPr lang="pl-PL" dirty="0"/>
                    </a:p>
                  </a:txBody>
                  <a:tcPr>
                    <a:solidFill>
                      <a:schemeClr val="accent3">
                        <a:lumMod val="75000"/>
                      </a:schemeClr>
                    </a:solidFill>
                  </a:tcPr>
                </a:tc>
                <a:tc>
                  <a:txBody>
                    <a:bodyPr/>
                    <a:lstStyle/>
                    <a:p>
                      <a:pPr algn="ctr"/>
                      <a:r>
                        <a:rPr lang="pl-PL" dirty="0" smtClean="0"/>
                        <a:t>1922</a:t>
                      </a:r>
                      <a:endParaRPr lang="pl-PL" dirty="0"/>
                    </a:p>
                  </a:txBody>
                  <a:tcPr>
                    <a:solidFill>
                      <a:schemeClr val="accent3">
                        <a:lumMod val="75000"/>
                      </a:schemeClr>
                    </a:solidFill>
                  </a:tcPr>
                </a:tc>
                <a:tc>
                  <a:txBody>
                    <a:bodyPr/>
                    <a:lstStyle/>
                    <a:p>
                      <a:pPr algn="ctr"/>
                      <a:r>
                        <a:rPr lang="pl-PL" dirty="0" smtClean="0"/>
                        <a:t>1923</a:t>
                      </a:r>
                      <a:endParaRPr lang="pl-PL" dirty="0"/>
                    </a:p>
                  </a:txBody>
                  <a:tcPr>
                    <a:solidFill>
                      <a:schemeClr val="accent3">
                        <a:lumMod val="75000"/>
                      </a:schemeClr>
                    </a:solidFill>
                  </a:tcPr>
                </a:tc>
              </a:tr>
              <a:tr h="315727">
                <a:tc>
                  <a:txBody>
                    <a:bodyPr/>
                    <a:lstStyle/>
                    <a:p>
                      <a:pPr algn="ctr"/>
                      <a:r>
                        <a:rPr lang="pl-PL" dirty="0" smtClean="0"/>
                        <a:t>Styczeń</a:t>
                      </a:r>
                      <a:endParaRPr lang="pl-PL" dirty="0"/>
                    </a:p>
                  </a:txBody>
                  <a:tcPr>
                    <a:solidFill>
                      <a:schemeClr val="accent3"/>
                    </a:solidFill>
                  </a:tcPr>
                </a:tc>
                <a:tc>
                  <a:txBody>
                    <a:bodyPr/>
                    <a:lstStyle/>
                    <a:p>
                      <a:pPr algn="ctr"/>
                      <a:r>
                        <a:rPr lang="pl-PL" dirty="0" smtClean="0"/>
                        <a:t>100,0</a:t>
                      </a:r>
                      <a:endParaRPr lang="pl-PL" dirty="0"/>
                    </a:p>
                  </a:txBody>
                  <a:tcPr>
                    <a:solidFill>
                      <a:schemeClr val="accent3"/>
                    </a:solidFill>
                  </a:tcPr>
                </a:tc>
                <a:tc>
                  <a:txBody>
                    <a:bodyPr/>
                    <a:lstStyle/>
                    <a:p>
                      <a:pPr algn="ctr"/>
                      <a:r>
                        <a:rPr lang="pl-PL" dirty="0" smtClean="0"/>
                        <a:t>274,2</a:t>
                      </a:r>
                      <a:endParaRPr lang="pl-PL" dirty="0"/>
                    </a:p>
                  </a:txBody>
                  <a:tcPr>
                    <a:solidFill>
                      <a:schemeClr val="accent3"/>
                    </a:solidFill>
                  </a:tcPr>
                </a:tc>
                <a:tc>
                  <a:txBody>
                    <a:bodyPr/>
                    <a:lstStyle/>
                    <a:p>
                      <a:pPr algn="ctr"/>
                      <a:r>
                        <a:rPr lang="pl-PL" dirty="0" smtClean="0"/>
                        <a:t>2 107,5</a:t>
                      </a:r>
                      <a:endParaRPr lang="pl-PL" dirty="0"/>
                    </a:p>
                  </a:txBody>
                  <a:tcPr>
                    <a:solidFill>
                      <a:schemeClr val="accent3"/>
                    </a:solidFill>
                  </a:tcPr>
                </a:tc>
              </a:tr>
              <a:tr h="315727">
                <a:tc>
                  <a:txBody>
                    <a:bodyPr/>
                    <a:lstStyle/>
                    <a:p>
                      <a:pPr algn="ctr"/>
                      <a:r>
                        <a:rPr lang="pl-PL" dirty="0" smtClean="0"/>
                        <a:t>Luty</a:t>
                      </a:r>
                      <a:endParaRPr lang="pl-PL" dirty="0"/>
                    </a:p>
                  </a:txBody>
                  <a:tcPr>
                    <a:solidFill>
                      <a:schemeClr val="accent3"/>
                    </a:solidFill>
                  </a:tcPr>
                </a:tc>
                <a:tc>
                  <a:txBody>
                    <a:bodyPr/>
                    <a:lstStyle/>
                    <a:p>
                      <a:pPr algn="ctr"/>
                      <a:r>
                        <a:rPr lang="pl-PL" dirty="0" smtClean="0"/>
                        <a:t>126,7</a:t>
                      </a:r>
                      <a:endParaRPr lang="pl-PL" dirty="0"/>
                    </a:p>
                  </a:txBody>
                  <a:tcPr>
                    <a:solidFill>
                      <a:schemeClr val="accent3"/>
                    </a:solidFill>
                  </a:tcPr>
                </a:tc>
                <a:tc>
                  <a:txBody>
                    <a:bodyPr/>
                    <a:lstStyle/>
                    <a:p>
                      <a:pPr algn="ctr"/>
                      <a:r>
                        <a:rPr lang="pl-PL" dirty="0" smtClean="0"/>
                        <a:t>279,2</a:t>
                      </a:r>
                      <a:endParaRPr lang="pl-PL" dirty="0"/>
                    </a:p>
                  </a:txBody>
                  <a:tcPr>
                    <a:solidFill>
                      <a:schemeClr val="accent3"/>
                    </a:solidFill>
                  </a:tcPr>
                </a:tc>
                <a:tc>
                  <a:txBody>
                    <a:bodyPr/>
                    <a:lstStyle/>
                    <a:p>
                      <a:pPr algn="ctr"/>
                      <a:r>
                        <a:rPr lang="pl-PL" dirty="0" smtClean="0"/>
                        <a:t>3 548,8</a:t>
                      </a:r>
                      <a:endParaRPr lang="pl-PL" dirty="0"/>
                    </a:p>
                  </a:txBody>
                  <a:tcPr>
                    <a:solidFill>
                      <a:schemeClr val="accent3"/>
                    </a:solidFill>
                  </a:tcPr>
                </a:tc>
              </a:tr>
              <a:tr h="315727">
                <a:tc>
                  <a:txBody>
                    <a:bodyPr/>
                    <a:lstStyle/>
                    <a:p>
                      <a:pPr algn="ctr"/>
                      <a:r>
                        <a:rPr lang="pl-PL" dirty="0" smtClean="0"/>
                        <a:t>Marzec</a:t>
                      </a:r>
                      <a:endParaRPr lang="pl-PL" dirty="0"/>
                    </a:p>
                  </a:txBody>
                  <a:tcPr>
                    <a:solidFill>
                      <a:schemeClr val="accent3"/>
                    </a:solidFill>
                  </a:tcPr>
                </a:tc>
                <a:tc>
                  <a:txBody>
                    <a:bodyPr/>
                    <a:lstStyle/>
                    <a:p>
                      <a:pPr algn="ctr"/>
                      <a:r>
                        <a:rPr lang="pl-PL" dirty="0" smtClean="0"/>
                        <a:t>130,1</a:t>
                      </a:r>
                      <a:endParaRPr lang="pl-PL" dirty="0"/>
                    </a:p>
                  </a:txBody>
                  <a:tcPr>
                    <a:solidFill>
                      <a:schemeClr val="accent3"/>
                    </a:solidFill>
                  </a:tcPr>
                </a:tc>
                <a:tc>
                  <a:txBody>
                    <a:bodyPr/>
                    <a:lstStyle/>
                    <a:p>
                      <a:pPr algn="ctr"/>
                      <a:r>
                        <a:rPr lang="pl-PL" dirty="0" smtClean="0"/>
                        <a:t>300,9</a:t>
                      </a:r>
                      <a:endParaRPr lang="pl-PL" dirty="0"/>
                    </a:p>
                  </a:txBody>
                  <a:tcPr>
                    <a:solidFill>
                      <a:schemeClr val="accent3"/>
                    </a:solidFill>
                  </a:tcPr>
                </a:tc>
                <a:tc>
                  <a:txBody>
                    <a:bodyPr/>
                    <a:lstStyle/>
                    <a:p>
                      <a:pPr algn="ctr"/>
                      <a:r>
                        <a:rPr lang="pl-PL" dirty="0" smtClean="0"/>
                        <a:t>4 138,6</a:t>
                      </a:r>
                      <a:endParaRPr lang="pl-PL" dirty="0"/>
                    </a:p>
                  </a:txBody>
                  <a:tcPr>
                    <a:solidFill>
                      <a:schemeClr val="accent3"/>
                    </a:solidFill>
                  </a:tcPr>
                </a:tc>
              </a:tr>
              <a:tr h="315727">
                <a:tc>
                  <a:txBody>
                    <a:bodyPr/>
                    <a:lstStyle/>
                    <a:p>
                      <a:pPr algn="ctr"/>
                      <a:r>
                        <a:rPr lang="pl-PL" dirty="0" smtClean="0"/>
                        <a:t>Kwiecień</a:t>
                      </a:r>
                      <a:r>
                        <a:rPr lang="pl-PL" baseline="0" dirty="0" smtClean="0"/>
                        <a:t> </a:t>
                      </a:r>
                      <a:endParaRPr lang="pl-PL" dirty="0"/>
                    </a:p>
                  </a:txBody>
                  <a:tcPr>
                    <a:solidFill>
                      <a:schemeClr val="accent3"/>
                    </a:solidFill>
                  </a:tcPr>
                </a:tc>
                <a:tc>
                  <a:txBody>
                    <a:bodyPr/>
                    <a:lstStyle/>
                    <a:p>
                      <a:pPr algn="ctr"/>
                      <a:r>
                        <a:rPr lang="pl-PL" dirty="0" smtClean="0"/>
                        <a:t>125,2</a:t>
                      </a:r>
                      <a:endParaRPr lang="pl-PL" dirty="0"/>
                    </a:p>
                  </a:txBody>
                  <a:tcPr>
                    <a:solidFill>
                      <a:schemeClr val="accent3"/>
                    </a:solidFill>
                  </a:tcPr>
                </a:tc>
                <a:tc>
                  <a:txBody>
                    <a:bodyPr/>
                    <a:lstStyle/>
                    <a:p>
                      <a:pPr algn="ctr"/>
                      <a:r>
                        <a:rPr lang="pl-PL" dirty="0" smtClean="0"/>
                        <a:t>339,6</a:t>
                      </a:r>
                      <a:endParaRPr lang="pl-PL" dirty="0"/>
                    </a:p>
                  </a:txBody>
                  <a:tcPr>
                    <a:solidFill>
                      <a:schemeClr val="accent3"/>
                    </a:solidFill>
                  </a:tcPr>
                </a:tc>
                <a:tc>
                  <a:txBody>
                    <a:bodyPr/>
                    <a:lstStyle/>
                    <a:p>
                      <a:pPr algn="ctr"/>
                      <a:r>
                        <a:rPr lang="pl-PL" dirty="0" smtClean="0"/>
                        <a:t>4 584,4</a:t>
                      </a:r>
                      <a:endParaRPr lang="pl-PL" dirty="0"/>
                    </a:p>
                  </a:txBody>
                  <a:tcPr>
                    <a:solidFill>
                      <a:schemeClr val="accent3"/>
                    </a:solidFill>
                  </a:tcPr>
                </a:tc>
              </a:tr>
              <a:tr h="315727">
                <a:tc>
                  <a:txBody>
                    <a:bodyPr/>
                    <a:lstStyle/>
                    <a:p>
                      <a:pPr algn="ctr"/>
                      <a:r>
                        <a:rPr lang="pl-PL" dirty="0" smtClean="0"/>
                        <a:t>Maj</a:t>
                      </a:r>
                      <a:endParaRPr lang="pl-PL" dirty="0"/>
                    </a:p>
                  </a:txBody>
                  <a:tcPr>
                    <a:solidFill>
                      <a:schemeClr val="accent3"/>
                    </a:solidFill>
                  </a:tcPr>
                </a:tc>
                <a:tc>
                  <a:txBody>
                    <a:bodyPr/>
                    <a:lstStyle/>
                    <a:p>
                      <a:pPr algn="ctr"/>
                      <a:r>
                        <a:rPr lang="pl-PL" dirty="0" smtClean="0"/>
                        <a:t>128,6</a:t>
                      </a:r>
                      <a:endParaRPr lang="pl-PL" dirty="0"/>
                    </a:p>
                  </a:txBody>
                  <a:tcPr>
                    <a:solidFill>
                      <a:schemeClr val="accent3"/>
                    </a:solidFill>
                  </a:tcPr>
                </a:tc>
                <a:tc>
                  <a:txBody>
                    <a:bodyPr/>
                    <a:lstStyle/>
                    <a:p>
                      <a:pPr algn="ctr"/>
                      <a:r>
                        <a:rPr lang="pl-PL" dirty="0" smtClean="0"/>
                        <a:t>372,2</a:t>
                      </a:r>
                      <a:endParaRPr lang="pl-PL" dirty="0"/>
                    </a:p>
                  </a:txBody>
                  <a:tcPr>
                    <a:solidFill>
                      <a:schemeClr val="accent3"/>
                    </a:solidFill>
                  </a:tcPr>
                </a:tc>
                <a:tc>
                  <a:txBody>
                    <a:bodyPr/>
                    <a:lstStyle/>
                    <a:p>
                      <a:pPr algn="ctr"/>
                      <a:r>
                        <a:rPr lang="pl-PL" dirty="0" smtClean="0"/>
                        <a:t>5 592,8</a:t>
                      </a:r>
                      <a:endParaRPr lang="pl-PL" dirty="0"/>
                    </a:p>
                  </a:txBody>
                  <a:tcPr>
                    <a:solidFill>
                      <a:schemeClr val="accent3"/>
                    </a:solidFill>
                  </a:tcPr>
                </a:tc>
              </a:tr>
              <a:tr h="315727">
                <a:tc>
                  <a:txBody>
                    <a:bodyPr/>
                    <a:lstStyle/>
                    <a:p>
                      <a:pPr algn="ctr"/>
                      <a:r>
                        <a:rPr lang="pl-PL" dirty="0" smtClean="0"/>
                        <a:t>Czerwiec</a:t>
                      </a:r>
                      <a:endParaRPr lang="pl-PL" dirty="0"/>
                    </a:p>
                  </a:txBody>
                  <a:tcPr>
                    <a:solidFill>
                      <a:schemeClr val="accent3"/>
                    </a:solidFill>
                  </a:tcPr>
                </a:tc>
                <a:tc>
                  <a:txBody>
                    <a:bodyPr/>
                    <a:lstStyle/>
                    <a:p>
                      <a:pPr algn="ctr"/>
                      <a:r>
                        <a:rPr lang="pl-PL" dirty="0" smtClean="0"/>
                        <a:t>139,3</a:t>
                      </a:r>
                      <a:endParaRPr lang="pl-PL" dirty="0"/>
                    </a:p>
                  </a:txBody>
                  <a:tcPr>
                    <a:solidFill>
                      <a:schemeClr val="accent3"/>
                    </a:solidFill>
                  </a:tcPr>
                </a:tc>
                <a:tc>
                  <a:txBody>
                    <a:bodyPr/>
                    <a:lstStyle/>
                    <a:p>
                      <a:pPr algn="ctr"/>
                      <a:r>
                        <a:rPr lang="pl-PL" dirty="0" smtClean="0"/>
                        <a:t>395,2</a:t>
                      </a:r>
                      <a:endParaRPr lang="pl-PL" dirty="0"/>
                    </a:p>
                  </a:txBody>
                  <a:tcPr>
                    <a:solidFill>
                      <a:schemeClr val="accent3"/>
                    </a:solidFill>
                  </a:tcPr>
                </a:tc>
                <a:tc>
                  <a:txBody>
                    <a:bodyPr/>
                    <a:lstStyle/>
                    <a:p>
                      <a:pPr algn="ctr"/>
                      <a:r>
                        <a:rPr lang="pl-PL" dirty="0" smtClean="0"/>
                        <a:t>6 414,8</a:t>
                      </a:r>
                      <a:endParaRPr lang="pl-PL" dirty="0"/>
                    </a:p>
                  </a:txBody>
                  <a:tcPr>
                    <a:solidFill>
                      <a:schemeClr val="accent3"/>
                    </a:solidFill>
                  </a:tcPr>
                </a:tc>
              </a:tr>
              <a:tr h="315727">
                <a:tc>
                  <a:txBody>
                    <a:bodyPr/>
                    <a:lstStyle/>
                    <a:p>
                      <a:pPr algn="ctr"/>
                      <a:r>
                        <a:rPr lang="pl-PL" dirty="0" smtClean="0"/>
                        <a:t>Lipiec</a:t>
                      </a:r>
                      <a:endParaRPr lang="pl-PL" dirty="0"/>
                    </a:p>
                  </a:txBody>
                  <a:tcPr>
                    <a:solidFill>
                      <a:schemeClr val="accent3"/>
                    </a:solidFill>
                  </a:tcPr>
                </a:tc>
                <a:tc>
                  <a:txBody>
                    <a:bodyPr/>
                    <a:lstStyle/>
                    <a:p>
                      <a:pPr algn="ctr"/>
                      <a:r>
                        <a:rPr lang="pl-PL" dirty="0" smtClean="0"/>
                        <a:t>180,7</a:t>
                      </a:r>
                      <a:endParaRPr lang="pl-PL" dirty="0"/>
                    </a:p>
                  </a:txBody>
                  <a:tcPr>
                    <a:solidFill>
                      <a:schemeClr val="accent3"/>
                    </a:solidFill>
                  </a:tcPr>
                </a:tc>
                <a:tc>
                  <a:txBody>
                    <a:bodyPr/>
                    <a:lstStyle/>
                    <a:p>
                      <a:pPr algn="ctr"/>
                      <a:r>
                        <a:rPr lang="pl-PL" dirty="0" smtClean="0"/>
                        <a:t>483,8</a:t>
                      </a:r>
                      <a:endParaRPr lang="pl-PL" dirty="0"/>
                    </a:p>
                  </a:txBody>
                  <a:tcPr>
                    <a:solidFill>
                      <a:schemeClr val="accent3"/>
                    </a:solidFill>
                  </a:tcPr>
                </a:tc>
                <a:tc>
                  <a:txBody>
                    <a:bodyPr/>
                    <a:lstStyle/>
                    <a:p>
                      <a:pPr algn="ctr"/>
                      <a:r>
                        <a:rPr lang="pl-PL" dirty="0" smtClean="0"/>
                        <a:t>,,</a:t>
                      </a:r>
                      <a:endParaRPr lang="pl-PL" dirty="0"/>
                    </a:p>
                  </a:txBody>
                  <a:tcPr>
                    <a:solidFill>
                      <a:schemeClr val="accent3"/>
                    </a:solidFill>
                  </a:tcPr>
                </a:tc>
              </a:tr>
              <a:tr h="315727">
                <a:tc>
                  <a:txBody>
                    <a:bodyPr/>
                    <a:lstStyle/>
                    <a:p>
                      <a:pPr algn="ctr"/>
                      <a:r>
                        <a:rPr lang="pl-PL" dirty="0" smtClean="0"/>
                        <a:t>Sierpień</a:t>
                      </a:r>
                      <a:endParaRPr lang="pl-PL" dirty="0"/>
                    </a:p>
                  </a:txBody>
                  <a:tcPr>
                    <a:solidFill>
                      <a:schemeClr val="accent3"/>
                    </a:solidFill>
                  </a:tcPr>
                </a:tc>
                <a:tc>
                  <a:txBody>
                    <a:bodyPr/>
                    <a:lstStyle/>
                    <a:p>
                      <a:pPr algn="ctr"/>
                      <a:r>
                        <a:rPr lang="pl-PL" dirty="0" smtClean="0"/>
                        <a:t>208,4</a:t>
                      </a:r>
                      <a:endParaRPr lang="pl-PL" dirty="0"/>
                    </a:p>
                  </a:txBody>
                  <a:tcPr>
                    <a:solidFill>
                      <a:schemeClr val="accent3"/>
                    </a:solidFill>
                  </a:tcPr>
                </a:tc>
                <a:tc>
                  <a:txBody>
                    <a:bodyPr/>
                    <a:lstStyle/>
                    <a:p>
                      <a:pPr algn="ctr"/>
                      <a:r>
                        <a:rPr lang="pl-PL" dirty="0" smtClean="0"/>
                        <a:t>557,5</a:t>
                      </a:r>
                      <a:endParaRPr lang="pl-PL" dirty="0"/>
                    </a:p>
                  </a:txBody>
                  <a:tcPr>
                    <a:solidFill>
                      <a:schemeClr val="accent3"/>
                    </a:solidFill>
                  </a:tcPr>
                </a:tc>
                <a:tc>
                  <a:txBody>
                    <a:bodyPr/>
                    <a:lstStyle/>
                    <a:p>
                      <a:pPr algn="ctr"/>
                      <a:r>
                        <a:rPr lang="pl-PL" dirty="0" smtClean="0"/>
                        <a:t>,,</a:t>
                      </a:r>
                      <a:endParaRPr lang="pl-PL" dirty="0"/>
                    </a:p>
                  </a:txBody>
                  <a:tcPr>
                    <a:solidFill>
                      <a:schemeClr val="accent3"/>
                    </a:solidFill>
                  </a:tcPr>
                </a:tc>
              </a:tr>
              <a:tr h="315727">
                <a:tc>
                  <a:txBody>
                    <a:bodyPr/>
                    <a:lstStyle/>
                    <a:p>
                      <a:pPr algn="ctr"/>
                      <a:r>
                        <a:rPr lang="pl-PL" dirty="0" smtClean="0"/>
                        <a:t>Wrzesień</a:t>
                      </a:r>
                      <a:endParaRPr lang="pl-PL" dirty="0"/>
                    </a:p>
                  </a:txBody>
                  <a:tcPr>
                    <a:solidFill>
                      <a:schemeClr val="accent3"/>
                    </a:solidFill>
                  </a:tcPr>
                </a:tc>
                <a:tc>
                  <a:txBody>
                    <a:bodyPr/>
                    <a:lstStyle/>
                    <a:p>
                      <a:pPr algn="ctr"/>
                      <a:r>
                        <a:rPr lang="pl-PL" dirty="0" smtClean="0"/>
                        <a:t>231,5</a:t>
                      </a:r>
                      <a:endParaRPr lang="pl-PL" dirty="0"/>
                    </a:p>
                  </a:txBody>
                  <a:tcPr>
                    <a:solidFill>
                      <a:schemeClr val="accent3"/>
                    </a:solidFill>
                  </a:tcPr>
                </a:tc>
                <a:tc>
                  <a:txBody>
                    <a:bodyPr/>
                    <a:lstStyle/>
                    <a:p>
                      <a:pPr algn="ctr"/>
                      <a:r>
                        <a:rPr lang="pl-PL" dirty="0" smtClean="0"/>
                        <a:t>612,7</a:t>
                      </a:r>
                      <a:endParaRPr lang="pl-PL" dirty="0"/>
                    </a:p>
                  </a:txBody>
                  <a:tcPr>
                    <a:solidFill>
                      <a:schemeClr val="accent3"/>
                    </a:solidFill>
                  </a:tcPr>
                </a:tc>
                <a:tc>
                  <a:txBody>
                    <a:bodyPr/>
                    <a:lstStyle/>
                    <a:p>
                      <a:pPr algn="ctr"/>
                      <a:r>
                        <a:rPr lang="pl-PL" dirty="0" smtClean="0"/>
                        <a:t>,,</a:t>
                      </a:r>
                      <a:endParaRPr lang="pl-PL" dirty="0"/>
                    </a:p>
                  </a:txBody>
                  <a:tcPr>
                    <a:solidFill>
                      <a:schemeClr val="accent3"/>
                    </a:solidFill>
                  </a:tcPr>
                </a:tc>
              </a:tr>
              <a:tr h="315727">
                <a:tc>
                  <a:txBody>
                    <a:bodyPr/>
                    <a:lstStyle/>
                    <a:p>
                      <a:pPr algn="ctr"/>
                      <a:r>
                        <a:rPr lang="pl-PL" dirty="0" smtClean="0"/>
                        <a:t>Październik</a:t>
                      </a:r>
                      <a:endParaRPr lang="pl-PL" dirty="0"/>
                    </a:p>
                  </a:txBody>
                  <a:tcPr>
                    <a:solidFill>
                      <a:schemeClr val="accent3"/>
                    </a:solidFill>
                  </a:tcPr>
                </a:tc>
                <a:tc>
                  <a:txBody>
                    <a:bodyPr/>
                    <a:lstStyle/>
                    <a:p>
                      <a:pPr algn="ctr"/>
                      <a:r>
                        <a:rPr lang="pl-PL" dirty="0" smtClean="0"/>
                        <a:t>284,9</a:t>
                      </a:r>
                      <a:endParaRPr lang="pl-PL" dirty="0"/>
                    </a:p>
                  </a:txBody>
                  <a:tcPr>
                    <a:solidFill>
                      <a:schemeClr val="accent3"/>
                    </a:solidFill>
                  </a:tcPr>
                </a:tc>
                <a:tc>
                  <a:txBody>
                    <a:bodyPr/>
                    <a:lstStyle/>
                    <a:p>
                      <a:pPr algn="ctr"/>
                      <a:r>
                        <a:rPr lang="pl-PL" dirty="0" smtClean="0"/>
                        <a:t>655,4</a:t>
                      </a:r>
                      <a:endParaRPr lang="pl-PL" dirty="0"/>
                    </a:p>
                  </a:txBody>
                  <a:tcPr>
                    <a:solidFill>
                      <a:schemeClr val="accent3"/>
                    </a:solidFill>
                  </a:tcPr>
                </a:tc>
                <a:tc>
                  <a:txBody>
                    <a:bodyPr/>
                    <a:lstStyle/>
                    <a:p>
                      <a:pPr algn="ctr"/>
                      <a:r>
                        <a:rPr lang="pl-PL" dirty="0" smtClean="0"/>
                        <a:t>,,</a:t>
                      </a:r>
                      <a:endParaRPr lang="pl-PL" dirty="0"/>
                    </a:p>
                  </a:txBody>
                  <a:tcPr>
                    <a:solidFill>
                      <a:schemeClr val="accent3"/>
                    </a:solidFill>
                  </a:tcPr>
                </a:tc>
              </a:tr>
              <a:tr h="315727">
                <a:tc>
                  <a:txBody>
                    <a:bodyPr/>
                    <a:lstStyle/>
                    <a:p>
                      <a:pPr algn="ctr"/>
                      <a:r>
                        <a:rPr lang="pl-PL" dirty="0" smtClean="0"/>
                        <a:t>Listopad</a:t>
                      </a:r>
                      <a:endParaRPr lang="pl-PL" dirty="0"/>
                    </a:p>
                  </a:txBody>
                  <a:tcPr>
                    <a:solidFill>
                      <a:schemeClr val="accent3"/>
                    </a:solidFill>
                  </a:tcPr>
                </a:tc>
                <a:tc>
                  <a:txBody>
                    <a:bodyPr/>
                    <a:lstStyle/>
                    <a:p>
                      <a:pPr algn="ctr"/>
                      <a:r>
                        <a:rPr lang="pl-PL" dirty="0" smtClean="0"/>
                        <a:t>285,0</a:t>
                      </a:r>
                      <a:endParaRPr lang="pl-PL" dirty="0"/>
                    </a:p>
                  </a:txBody>
                  <a:tcPr>
                    <a:solidFill>
                      <a:schemeClr val="accent3"/>
                    </a:solidFill>
                  </a:tcPr>
                </a:tc>
                <a:tc>
                  <a:txBody>
                    <a:bodyPr/>
                    <a:lstStyle/>
                    <a:p>
                      <a:pPr algn="ctr"/>
                      <a:r>
                        <a:rPr lang="pl-PL" dirty="0" smtClean="0"/>
                        <a:t>830,5</a:t>
                      </a:r>
                      <a:endParaRPr lang="pl-PL" dirty="0"/>
                    </a:p>
                  </a:txBody>
                  <a:tcPr>
                    <a:solidFill>
                      <a:schemeClr val="accent3"/>
                    </a:solidFill>
                  </a:tcPr>
                </a:tc>
                <a:tc>
                  <a:txBody>
                    <a:bodyPr/>
                    <a:lstStyle/>
                    <a:p>
                      <a:pPr algn="ctr"/>
                      <a:r>
                        <a:rPr lang="pl-PL" dirty="0" smtClean="0"/>
                        <a:t>,,</a:t>
                      </a:r>
                      <a:endParaRPr lang="pl-PL" dirty="0"/>
                    </a:p>
                  </a:txBody>
                  <a:tcPr>
                    <a:solidFill>
                      <a:schemeClr val="accent3"/>
                    </a:solidFill>
                  </a:tcPr>
                </a:tc>
              </a:tr>
              <a:tr h="315727">
                <a:tc>
                  <a:txBody>
                    <a:bodyPr/>
                    <a:lstStyle/>
                    <a:p>
                      <a:pPr algn="ctr"/>
                      <a:r>
                        <a:rPr lang="pl-PL" dirty="0" smtClean="0"/>
                        <a:t>Grudzień</a:t>
                      </a:r>
                      <a:endParaRPr lang="pl-PL" dirty="0"/>
                    </a:p>
                  </a:txBody>
                  <a:tcPr>
                    <a:solidFill>
                      <a:schemeClr val="accent3"/>
                    </a:solidFill>
                  </a:tcPr>
                </a:tc>
                <a:tc>
                  <a:txBody>
                    <a:bodyPr/>
                    <a:lstStyle/>
                    <a:p>
                      <a:pPr algn="ctr"/>
                      <a:r>
                        <a:rPr lang="pl-PL" dirty="0" smtClean="0"/>
                        <a:t>279,3</a:t>
                      </a:r>
                      <a:endParaRPr lang="pl-PL" dirty="0"/>
                    </a:p>
                  </a:txBody>
                  <a:tcPr>
                    <a:solidFill>
                      <a:schemeClr val="accent3"/>
                    </a:solidFill>
                  </a:tcPr>
                </a:tc>
                <a:tc>
                  <a:txBody>
                    <a:bodyPr/>
                    <a:lstStyle/>
                    <a:p>
                      <a:pPr algn="ctr"/>
                      <a:r>
                        <a:rPr lang="pl-PL" dirty="0" smtClean="0"/>
                        <a:t>1</a:t>
                      </a:r>
                      <a:r>
                        <a:rPr lang="pl-PL" baseline="0" dirty="0" smtClean="0"/>
                        <a:t> 298,2</a:t>
                      </a:r>
                      <a:endParaRPr lang="pl-PL" dirty="0"/>
                    </a:p>
                  </a:txBody>
                  <a:tcPr>
                    <a:solidFill>
                      <a:schemeClr val="accent3"/>
                    </a:solidFill>
                  </a:tcPr>
                </a:tc>
                <a:tc>
                  <a:txBody>
                    <a:bodyPr/>
                    <a:lstStyle/>
                    <a:p>
                      <a:pPr algn="ctr"/>
                      <a:r>
                        <a:rPr lang="pl-PL" dirty="0" smtClean="0"/>
                        <a:t>,,</a:t>
                      </a:r>
                      <a:endParaRPr lang="pl-PL" dirty="0"/>
                    </a:p>
                  </a:txBody>
                  <a:tcPr>
                    <a:solidFill>
                      <a:schemeClr val="accent3"/>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26" name="Group 46"/>
          <p:cNvGraphicFramePr>
            <a:graphicFrameLocks noGrp="1"/>
          </p:cNvGraphicFramePr>
          <p:nvPr>
            <p:ph idx="1"/>
          </p:nvPr>
        </p:nvGraphicFramePr>
        <p:xfrm>
          <a:off x="428625" y="2071688"/>
          <a:ext cx="8229600" cy="2868612"/>
        </p:xfrm>
        <a:graphic>
          <a:graphicData uri="http://schemas.openxmlformats.org/drawingml/2006/table">
            <a:tbl>
              <a:tblPr/>
              <a:tblGrid>
                <a:gridCol w="2057400"/>
                <a:gridCol w="2057400"/>
                <a:gridCol w="2057400"/>
                <a:gridCol w="20574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FFFF"/>
                          </a:solidFill>
                          <a:effectLst/>
                          <a:latin typeface="Calibri" pitchFamily="34" charset="0"/>
                        </a:rPr>
                        <a:t>Data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FFFF"/>
                          </a:solidFill>
                          <a:effectLst/>
                          <a:latin typeface="Calibri" pitchFamily="34" charset="0"/>
                        </a:rPr>
                        <a:t>Obieg marek polskich w mln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FFFF"/>
                          </a:solidFill>
                          <a:effectLst/>
                          <a:latin typeface="Calibri" pitchFamily="34" charset="0"/>
                        </a:rPr>
                        <a:t>Wzrost obiegu </a:t>
                      </a:r>
                      <a:br>
                        <a:rPr kumimoji="0" lang="pl-PL" sz="1800" b="1" i="0" u="none" strike="noStrike" cap="none" normalizeH="0" baseline="0" smtClean="0">
                          <a:ln>
                            <a:noFill/>
                          </a:ln>
                          <a:solidFill>
                            <a:srgbClr val="FFFFFF"/>
                          </a:solidFill>
                          <a:effectLst/>
                          <a:latin typeface="Calibri" pitchFamily="34" charset="0"/>
                        </a:rPr>
                      </a:br>
                      <a:r>
                        <a:rPr kumimoji="0" lang="pl-PL" sz="1800" b="1" i="0" u="none" strike="noStrike" cap="none" normalizeH="0" baseline="0" smtClean="0">
                          <a:ln>
                            <a:noFill/>
                          </a:ln>
                          <a:solidFill>
                            <a:srgbClr val="FFFFFF"/>
                          </a:solidFill>
                          <a:effectLst/>
                          <a:latin typeface="Calibri" pitchFamily="34" charset="0"/>
                        </a:rPr>
                        <a:t>w procentach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1" i="0" u="none" strike="noStrike" cap="none" normalizeH="0" baseline="0" smtClean="0">
                          <a:ln>
                            <a:noFill/>
                          </a:ln>
                          <a:solidFill>
                            <a:srgbClr val="FFFFFF"/>
                          </a:solidFill>
                          <a:effectLst/>
                          <a:latin typeface="Calibri" pitchFamily="34" charset="0"/>
                        </a:rPr>
                        <a:t>Kurs dolara </a:t>
                      </a:r>
                      <a:br>
                        <a:rPr kumimoji="0" lang="pl-PL" sz="1800" b="1" i="0" u="none" strike="noStrike" cap="none" normalizeH="0" baseline="0" smtClean="0">
                          <a:ln>
                            <a:noFill/>
                          </a:ln>
                          <a:solidFill>
                            <a:srgbClr val="FFFFFF"/>
                          </a:solidFill>
                          <a:effectLst/>
                          <a:latin typeface="Calibri" pitchFamily="34" charset="0"/>
                        </a:rPr>
                      </a:br>
                      <a:r>
                        <a:rPr kumimoji="0" lang="pl-PL" sz="1800" b="1" i="0" u="none" strike="noStrike" cap="none" normalizeH="0" baseline="0" smtClean="0">
                          <a:ln>
                            <a:noFill/>
                          </a:ln>
                          <a:solidFill>
                            <a:srgbClr val="FFFFFF"/>
                          </a:solidFill>
                          <a:effectLst/>
                          <a:latin typeface="Calibri" pitchFamily="34" charset="0"/>
                        </a:rPr>
                        <a:t>w markach polskich</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77933C"/>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11.11.1918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8000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31.12.1919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15 300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191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31.12.1920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49 362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617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590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31.12.1921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229 537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2 869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2 923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31.12.1922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793 438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9 911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17 800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31.12.1923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125 371 955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1 567 149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smtClean="0">
                          <a:ln>
                            <a:noFill/>
                          </a:ln>
                          <a:solidFill>
                            <a:srgbClr val="000000"/>
                          </a:solidFill>
                          <a:effectLst/>
                          <a:latin typeface="Calibri" pitchFamily="34" charset="0"/>
                        </a:rPr>
                        <a:t>6 375 000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9BBB59"/>
                    </a:solidFill>
                  </a:tcPr>
                </a:tc>
              </a:tr>
            </a:tbl>
          </a:graphicData>
        </a:graphic>
      </p:graphicFrame>
      <p:sp>
        <p:nvSpPr>
          <p:cNvPr id="3" name="Tytuł 2"/>
          <p:cNvSpPr>
            <a:spLocks noGrp="1"/>
          </p:cNvSpPr>
          <p:nvPr>
            <p:ph type="title"/>
          </p:nvPr>
        </p:nvSpPr>
        <p:spPr/>
        <p:txBody>
          <a:bodyPr rtlCol="0">
            <a:normAutofit/>
          </a:bodyPr>
          <a:lstStyle/>
          <a:p>
            <a:pPr eaLnBrk="1" fontAlgn="auto" hangingPunct="1">
              <a:spcAft>
                <a:spcPts val="0"/>
              </a:spcAft>
              <a:defRPr/>
            </a:pPr>
            <a:r>
              <a:rPr lang="pl-PL" b="1" dirty="0" smtClean="0">
                <a:solidFill>
                  <a:srgbClr val="FFFFCC"/>
                </a:solidFill>
                <a:effectLst>
                  <a:outerShdw blurRad="38100" dist="38100" dir="2700000" algn="tl">
                    <a:srgbClr val="000000">
                      <a:alpha val="43137"/>
                    </a:srgbClr>
                  </a:outerShdw>
                </a:effectLst>
                <a:latin typeface="Lucida Calligraphy" pitchFamily="66" charset="0"/>
              </a:rPr>
              <a:t>Rozwój inflacji 1918 - 1923</a:t>
            </a:r>
            <a:endParaRPr lang="pl-PL" b="1" dirty="0">
              <a:solidFill>
                <a:srgbClr val="FFFFCC"/>
              </a:solidFill>
              <a:effectLst>
                <a:outerShdw blurRad="38100" dist="38100" dir="2700000" algn="tl">
                  <a:srgbClr val="000000">
                    <a:alpha val="43137"/>
                  </a:srgbClr>
                </a:outerShdw>
              </a:effectLst>
              <a:latin typeface="Lucida Calligraphy" pitchFamily="66" charset="0"/>
            </a:endParaRPr>
          </a:p>
        </p:txBody>
      </p:sp>
      <p:sp>
        <p:nvSpPr>
          <p:cNvPr id="20524" name="pole tekstowe 4"/>
          <p:cNvSpPr txBox="1">
            <a:spLocks noChangeArrowheads="1"/>
          </p:cNvSpPr>
          <p:nvPr/>
        </p:nvSpPr>
        <p:spPr bwMode="auto">
          <a:xfrm>
            <a:off x="250825" y="6453188"/>
            <a:ext cx="7143750" cy="304800"/>
          </a:xfrm>
          <a:prstGeom prst="rect">
            <a:avLst/>
          </a:prstGeom>
          <a:noFill/>
          <a:ln w="9525">
            <a:noFill/>
            <a:miter lim="800000"/>
            <a:headEnd/>
            <a:tailEnd/>
          </a:ln>
        </p:spPr>
        <p:txBody>
          <a:bodyPr>
            <a:spAutoFit/>
          </a:bodyPr>
          <a:lstStyle/>
          <a:p>
            <a:r>
              <a:rPr lang="pl-PL" sz="1400">
                <a:solidFill>
                  <a:srgbClr val="7F7F7F"/>
                </a:solidFill>
                <a:latin typeface="Calibri" pitchFamily="34" charset="0"/>
              </a:rPr>
              <a:t>Źródło: Praca zbiorowa pt. „Władysław Grabski – człowiek i dzieło”, Łowicz 1994</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nvPr>
        </p:nvGraphicFramePr>
        <p:xfrm>
          <a:off x="457200" y="1524000"/>
          <a:ext cx="8229600" cy="36068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pl-PL" dirty="0" smtClean="0"/>
                        <a:t>Okres</a:t>
                      </a:r>
                      <a:endParaRPr lang="pl-PL" dirty="0"/>
                    </a:p>
                  </a:txBody>
                  <a:tcPr>
                    <a:solidFill>
                      <a:schemeClr val="accent3">
                        <a:lumMod val="75000"/>
                      </a:schemeClr>
                    </a:solidFill>
                  </a:tcPr>
                </a:tc>
                <a:tc>
                  <a:txBody>
                    <a:bodyPr/>
                    <a:lstStyle/>
                    <a:p>
                      <a:pPr algn="ctr"/>
                      <a:r>
                        <a:rPr lang="pl-PL" dirty="0" smtClean="0"/>
                        <a:t>Wzrost cen detalicznych</a:t>
                      </a:r>
                      <a:r>
                        <a:rPr lang="pl-PL" baseline="0" dirty="0" smtClean="0"/>
                        <a:t> w %</a:t>
                      </a:r>
                      <a:endParaRPr lang="pl-PL" dirty="0"/>
                    </a:p>
                  </a:txBody>
                  <a:tcPr>
                    <a:solidFill>
                      <a:schemeClr val="accent3">
                        <a:lumMod val="75000"/>
                      </a:schemeClr>
                    </a:solidFill>
                  </a:tcPr>
                </a:tc>
                <a:tc>
                  <a:txBody>
                    <a:bodyPr/>
                    <a:lstStyle/>
                    <a:p>
                      <a:pPr algn="ctr"/>
                      <a:r>
                        <a:rPr lang="pl-PL" dirty="0" smtClean="0"/>
                        <a:t>Siła nabywcza marki polskiej (maj 1923 =</a:t>
                      </a:r>
                      <a:r>
                        <a:rPr lang="pl-PL" baseline="0" dirty="0" smtClean="0"/>
                        <a:t> 100)</a:t>
                      </a:r>
                      <a:endParaRPr lang="pl-PL" dirty="0"/>
                    </a:p>
                  </a:txBody>
                  <a:tcPr>
                    <a:solidFill>
                      <a:schemeClr val="accent3">
                        <a:lumMod val="75000"/>
                      </a:schemeClr>
                    </a:solidFill>
                  </a:tcPr>
                </a:tc>
              </a:tr>
              <a:tr h="370840">
                <a:tc>
                  <a:txBody>
                    <a:bodyPr/>
                    <a:lstStyle/>
                    <a:p>
                      <a:pPr marL="0" indent="0" algn="ctr" defTabSz="261938">
                        <a:tabLst>
                          <a:tab pos="987425" algn="l"/>
                        </a:tabLst>
                      </a:pPr>
                      <a:r>
                        <a:rPr lang="pl-PL" dirty="0" smtClean="0"/>
                        <a:t>1923          czerwiec</a:t>
                      </a:r>
                      <a:endParaRPr lang="pl-PL" dirty="0"/>
                    </a:p>
                  </a:txBody>
                  <a:tcPr>
                    <a:solidFill>
                      <a:schemeClr val="accent3"/>
                    </a:solidFill>
                  </a:tcPr>
                </a:tc>
                <a:tc>
                  <a:txBody>
                    <a:bodyPr/>
                    <a:lstStyle/>
                    <a:p>
                      <a:pPr algn="ctr"/>
                      <a:r>
                        <a:rPr lang="pl-PL" dirty="0" smtClean="0"/>
                        <a:t>49</a:t>
                      </a:r>
                      <a:endParaRPr lang="pl-PL" dirty="0"/>
                    </a:p>
                  </a:txBody>
                  <a:tcPr>
                    <a:solidFill>
                      <a:schemeClr val="accent3"/>
                    </a:solidFill>
                  </a:tcPr>
                </a:tc>
                <a:tc>
                  <a:txBody>
                    <a:bodyPr/>
                    <a:lstStyle/>
                    <a:p>
                      <a:pPr algn="ctr"/>
                      <a:r>
                        <a:rPr lang="pl-PL" dirty="0" smtClean="0"/>
                        <a:t>67</a:t>
                      </a:r>
                      <a:endParaRPr lang="pl-PL" dirty="0"/>
                    </a:p>
                  </a:txBody>
                  <a:tcPr>
                    <a:solidFill>
                      <a:schemeClr val="accent3"/>
                    </a:solidFill>
                  </a:tcPr>
                </a:tc>
              </a:tr>
              <a:tr h="370840">
                <a:tc>
                  <a:txBody>
                    <a:bodyPr/>
                    <a:lstStyle/>
                    <a:p>
                      <a:pPr algn="ctr">
                        <a:tabLst>
                          <a:tab pos="987425" algn="l"/>
                        </a:tabLst>
                      </a:pPr>
                      <a:r>
                        <a:rPr lang="pl-PL" dirty="0" smtClean="0"/>
                        <a:t>                 lipiec</a:t>
                      </a:r>
                      <a:endParaRPr lang="pl-PL" dirty="0"/>
                    </a:p>
                  </a:txBody>
                  <a:tcPr>
                    <a:solidFill>
                      <a:schemeClr val="accent3"/>
                    </a:solidFill>
                  </a:tcPr>
                </a:tc>
                <a:tc>
                  <a:txBody>
                    <a:bodyPr/>
                    <a:lstStyle/>
                    <a:p>
                      <a:pPr algn="ctr"/>
                      <a:r>
                        <a:rPr lang="pl-PL" dirty="0" smtClean="0"/>
                        <a:t>51</a:t>
                      </a:r>
                      <a:endParaRPr lang="pl-PL" dirty="0"/>
                    </a:p>
                  </a:txBody>
                  <a:tcPr>
                    <a:solidFill>
                      <a:schemeClr val="accent3"/>
                    </a:solidFill>
                  </a:tcPr>
                </a:tc>
                <a:tc>
                  <a:txBody>
                    <a:bodyPr/>
                    <a:lstStyle/>
                    <a:p>
                      <a:pPr algn="ctr"/>
                      <a:r>
                        <a:rPr lang="pl-PL" dirty="0" smtClean="0"/>
                        <a:t>45</a:t>
                      </a:r>
                      <a:endParaRPr lang="pl-PL" dirty="0"/>
                    </a:p>
                  </a:txBody>
                  <a:tcPr>
                    <a:solidFill>
                      <a:schemeClr val="accent3"/>
                    </a:solidFill>
                  </a:tcPr>
                </a:tc>
              </a:tr>
              <a:tr h="370840">
                <a:tc>
                  <a:txBody>
                    <a:bodyPr/>
                    <a:lstStyle/>
                    <a:p>
                      <a:pPr algn="ctr"/>
                      <a:r>
                        <a:rPr lang="pl-PL" dirty="0" smtClean="0"/>
                        <a:t>                 sierpień</a:t>
                      </a:r>
                      <a:endParaRPr lang="pl-PL" dirty="0"/>
                    </a:p>
                  </a:txBody>
                  <a:tcPr>
                    <a:solidFill>
                      <a:schemeClr val="accent3"/>
                    </a:solidFill>
                  </a:tcPr>
                </a:tc>
                <a:tc>
                  <a:txBody>
                    <a:bodyPr/>
                    <a:lstStyle/>
                    <a:p>
                      <a:pPr algn="ctr"/>
                      <a:r>
                        <a:rPr lang="pl-PL" dirty="0" smtClean="0"/>
                        <a:t>91</a:t>
                      </a:r>
                      <a:endParaRPr lang="pl-PL" dirty="0"/>
                    </a:p>
                  </a:txBody>
                  <a:tcPr>
                    <a:solidFill>
                      <a:schemeClr val="accent3"/>
                    </a:solidFill>
                  </a:tcPr>
                </a:tc>
                <a:tc>
                  <a:txBody>
                    <a:bodyPr/>
                    <a:lstStyle/>
                    <a:p>
                      <a:pPr algn="ctr"/>
                      <a:r>
                        <a:rPr lang="pl-PL" dirty="0" smtClean="0"/>
                        <a:t>23</a:t>
                      </a:r>
                      <a:endParaRPr lang="pl-PL" dirty="0"/>
                    </a:p>
                  </a:txBody>
                  <a:tcPr>
                    <a:solidFill>
                      <a:schemeClr val="accent3"/>
                    </a:solidFill>
                  </a:tcPr>
                </a:tc>
              </a:tr>
              <a:tr h="370840">
                <a:tc>
                  <a:txBody>
                    <a:bodyPr/>
                    <a:lstStyle/>
                    <a:p>
                      <a:pPr algn="ctr"/>
                      <a:r>
                        <a:rPr lang="pl-PL" dirty="0" smtClean="0"/>
                        <a:t>                 wrzesień</a:t>
                      </a:r>
                      <a:endParaRPr lang="pl-PL" dirty="0"/>
                    </a:p>
                  </a:txBody>
                  <a:tcPr>
                    <a:solidFill>
                      <a:schemeClr val="accent3"/>
                    </a:solidFill>
                  </a:tcPr>
                </a:tc>
                <a:tc>
                  <a:txBody>
                    <a:bodyPr/>
                    <a:lstStyle/>
                    <a:p>
                      <a:pPr algn="ctr"/>
                      <a:r>
                        <a:rPr lang="pl-PL" dirty="0" smtClean="0"/>
                        <a:t>49</a:t>
                      </a:r>
                      <a:endParaRPr lang="pl-PL" dirty="0"/>
                    </a:p>
                  </a:txBody>
                  <a:tcPr>
                    <a:solidFill>
                      <a:schemeClr val="accent3"/>
                    </a:solidFill>
                  </a:tcPr>
                </a:tc>
                <a:tc>
                  <a:txBody>
                    <a:bodyPr/>
                    <a:lstStyle/>
                    <a:p>
                      <a:pPr algn="ctr">
                        <a:tabLst/>
                      </a:pPr>
                      <a:r>
                        <a:rPr lang="pl-PL" dirty="0" smtClean="0"/>
                        <a:t>16</a:t>
                      </a:r>
                      <a:endParaRPr lang="pl-PL" dirty="0"/>
                    </a:p>
                  </a:txBody>
                  <a:tcPr>
                    <a:solidFill>
                      <a:schemeClr val="accent3"/>
                    </a:solidFill>
                  </a:tcPr>
                </a:tc>
              </a:tr>
              <a:tr h="370840">
                <a:tc>
                  <a:txBody>
                    <a:bodyPr/>
                    <a:lstStyle/>
                    <a:p>
                      <a:pPr algn="ctr"/>
                      <a:r>
                        <a:rPr lang="pl-PL" dirty="0" smtClean="0"/>
                        <a:t>                 październik</a:t>
                      </a:r>
                      <a:endParaRPr lang="pl-PL" dirty="0"/>
                    </a:p>
                  </a:txBody>
                  <a:tcPr>
                    <a:solidFill>
                      <a:schemeClr val="accent3"/>
                    </a:solidFill>
                  </a:tcPr>
                </a:tc>
                <a:tc>
                  <a:txBody>
                    <a:bodyPr/>
                    <a:lstStyle/>
                    <a:p>
                      <a:pPr algn="ctr"/>
                      <a:r>
                        <a:rPr lang="pl-PL" dirty="0" smtClean="0"/>
                        <a:t>188</a:t>
                      </a:r>
                      <a:endParaRPr lang="pl-PL" dirty="0"/>
                    </a:p>
                  </a:txBody>
                  <a:tcPr>
                    <a:solidFill>
                      <a:schemeClr val="accent3"/>
                    </a:solidFill>
                  </a:tcPr>
                </a:tc>
                <a:tc>
                  <a:txBody>
                    <a:bodyPr/>
                    <a:lstStyle/>
                    <a:p>
                      <a:pPr algn="ctr">
                        <a:tabLst>
                          <a:tab pos="1349375" algn="dec"/>
                        </a:tabLst>
                      </a:pPr>
                      <a:r>
                        <a:rPr lang="pl-PL" dirty="0" smtClean="0"/>
                        <a:t>     5,5</a:t>
                      </a:r>
                      <a:endParaRPr lang="pl-PL" dirty="0"/>
                    </a:p>
                  </a:txBody>
                  <a:tcPr>
                    <a:solidFill>
                      <a:schemeClr val="accent3"/>
                    </a:solidFill>
                  </a:tcPr>
                </a:tc>
              </a:tr>
              <a:tr h="370840">
                <a:tc>
                  <a:txBody>
                    <a:bodyPr/>
                    <a:lstStyle/>
                    <a:p>
                      <a:pPr algn="ctr"/>
                      <a:r>
                        <a:rPr lang="pl-PL" dirty="0" smtClean="0"/>
                        <a:t>                 listopad</a:t>
                      </a:r>
                      <a:endParaRPr lang="pl-PL" dirty="0"/>
                    </a:p>
                  </a:txBody>
                  <a:tcPr>
                    <a:solidFill>
                      <a:schemeClr val="accent3"/>
                    </a:solidFill>
                  </a:tcPr>
                </a:tc>
                <a:tc>
                  <a:txBody>
                    <a:bodyPr/>
                    <a:lstStyle/>
                    <a:p>
                      <a:pPr algn="ctr"/>
                      <a:r>
                        <a:rPr lang="pl-PL" dirty="0" smtClean="0"/>
                        <a:t>157</a:t>
                      </a:r>
                      <a:endParaRPr lang="pl-PL" dirty="0"/>
                    </a:p>
                  </a:txBody>
                  <a:tcPr>
                    <a:solidFill>
                      <a:schemeClr val="accent3"/>
                    </a:solidFill>
                  </a:tcPr>
                </a:tc>
                <a:tc>
                  <a:txBody>
                    <a:bodyPr/>
                    <a:lstStyle/>
                    <a:p>
                      <a:pPr algn="ctr">
                        <a:tabLst>
                          <a:tab pos="1436688" algn="dec"/>
                        </a:tabLst>
                      </a:pPr>
                      <a:r>
                        <a:rPr lang="pl-PL" dirty="0" smtClean="0"/>
                        <a:t>    2,1</a:t>
                      </a:r>
                      <a:endParaRPr lang="pl-PL" dirty="0"/>
                    </a:p>
                  </a:txBody>
                  <a:tcPr>
                    <a:solidFill>
                      <a:schemeClr val="accent3"/>
                    </a:solidFill>
                  </a:tcPr>
                </a:tc>
              </a:tr>
              <a:tr h="370840">
                <a:tc>
                  <a:txBody>
                    <a:bodyPr/>
                    <a:lstStyle/>
                    <a:p>
                      <a:pPr algn="ctr"/>
                      <a:r>
                        <a:rPr lang="pl-PL" dirty="0" smtClean="0"/>
                        <a:t>                 grudzień</a:t>
                      </a:r>
                      <a:endParaRPr lang="pl-PL" dirty="0"/>
                    </a:p>
                  </a:txBody>
                  <a:tcPr>
                    <a:solidFill>
                      <a:schemeClr val="accent3"/>
                    </a:solidFill>
                  </a:tcPr>
                </a:tc>
                <a:tc>
                  <a:txBody>
                    <a:bodyPr/>
                    <a:lstStyle/>
                    <a:p>
                      <a:pPr algn="ctr"/>
                      <a:r>
                        <a:rPr lang="pl-PL" dirty="0" smtClean="0"/>
                        <a:t>158</a:t>
                      </a:r>
                      <a:endParaRPr lang="pl-PL" dirty="0"/>
                    </a:p>
                  </a:txBody>
                  <a:tcPr>
                    <a:solidFill>
                      <a:schemeClr val="accent3"/>
                    </a:solidFill>
                  </a:tcPr>
                </a:tc>
                <a:tc>
                  <a:txBody>
                    <a:bodyPr/>
                    <a:lstStyle/>
                    <a:p>
                      <a:pPr algn="ctr"/>
                      <a:r>
                        <a:rPr lang="pl-PL" dirty="0" smtClean="0"/>
                        <a:t>     0,8</a:t>
                      </a:r>
                      <a:endParaRPr lang="pl-PL" dirty="0"/>
                    </a:p>
                  </a:txBody>
                  <a:tcPr>
                    <a:solidFill>
                      <a:schemeClr val="accent3"/>
                    </a:solidFill>
                  </a:tcPr>
                </a:tc>
              </a:tr>
              <a:tr h="370840">
                <a:tc>
                  <a:txBody>
                    <a:bodyPr/>
                    <a:lstStyle/>
                    <a:p>
                      <a:pPr algn="ctr">
                        <a:tabLst>
                          <a:tab pos="987425" algn="dec"/>
                        </a:tabLst>
                      </a:pPr>
                      <a:r>
                        <a:rPr lang="pl-PL" dirty="0" smtClean="0"/>
                        <a:t>1924          styczeń</a:t>
                      </a:r>
                      <a:endParaRPr lang="pl-PL" dirty="0"/>
                    </a:p>
                  </a:txBody>
                  <a:tcPr>
                    <a:solidFill>
                      <a:schemeClr val="accent3"/>
                    </a:solidFill>
                  </a:tcPr>
                </a:tc>
                <a:tc>
                  <a:txBody>
                    <a:bodyPr/>
                    <a:lstStyle/>
                    <a:p>
                      <a:pPr algn="ctr"/>
                      <a:r>
                        <a:rPr lang="pl-PL" dirty="0" smtClean="0"/>
                        <a:t>136</a:t>
                      </a:r>
                      <a:endParaRPr lang="pl-PL" dirty="0"/>
                    </a:p>
                  </a:txBody>
                  <a:tcPr>
                    <a:solidFill>
                      <a:schemeClr val="accent3"/>
                    </a:solidFill>
                  </a:tcPr>
                </a:tc>
                <a:tc>
                  <a:txBody>
                    <a:bodyPr/>
                    <a:lstStyle/>
                    <a:p>
                      <a:pPr algn="ctr">
                        <a:tabLst>
                          <a:tab pos="1436688" algn="dec"/>
                        </a:tabLst>
                      </a:pPr>
                      <a:r>
                        <a:rPr lang="pl-PL" dirty="0" smtClean="0"/>
                        <a:t>      0,3</a:t>
                      </a:r>
                      <a:endParaRPr lang="pl-PL" dirty="0"/>
                    </a:p>
                  </a:txBody>
                  <a:tcPr>
                    <a:solidFill>
                      <a:schemeClr val="accent3"/>
                    </a:solidFill>
                  </a:tcPr>
                </a:tc>
              </a:tr>
            </a:tbl>
          </a:graphicData>
        </a:graphic>
      </p:graphicFrame>
      <p:sp>
        <p:nvSpPr>
          <p:cNvPr id="21547" name="Tytuł 2"/>
          <p:cNvSpPr>
            <a:spLocks noGrp="1"/>
          </p:cNvSpPr>
          <p:nvPr>
            <p:ph type="title"/>
          </p:nvPr>
        </p:nvSpPr>
        <p:spPr/>
        <p:txBody>
          <a:bodyPr/>
          <a:lstStyle/>
          <a:p>
            <a:pPr eaLnBrk="1" hangingPunct="1"/>
            <a:r>
              <a:rPr lang="pl-PL" smtClean="0">
                <a:solidFill>
                  <a:srgbClr val="FFFFCC"/>
                </a:solidFill>
                <a:latin typeface="Lucida Calligraphy"/>
              </a:rPr>
              <a:t>Hiperinflacja markowa</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TotalTime>
  <Words>1233</Words>
  <Application>Microsoft Office PowerPoint</Application>
  <PresentationFormat>On-screen Show (4:3)</PresentationFormat>
  <Paragraphs>197</Paragraphs>
  <Slides>21</Slides>
  <Notes>0</Notes>
  <HiddenSlides>0</HiddenSlides>
  <MMClips>0</MMClips>
  <ScaleCrop>false</ScaleCrop>
  <HeadingPairs>
    <vt:vector size="6" baseType="variant">
      <vt:variant>
        <vt:lpstr>Używane czcionki</vt:lpstr>
      </vt:variant>
      <vt:variant>
        <vt:i4>6</vt:i4>
      </vt:variant>
      <vt:variant>
        <vt:lpstr>Szablon projektu</vt:lpstr>
      </vt:variant>
      <vt:variant>
        <vt:i4>1</vt:i4>
      </vt:variant>
      <vt:variant>
        <vt:lpstr>Tytuły slajdów</vt:lpstr>
      </vt:variant>
      <vt:variant>
        <vt:i4>21</vt:i4>
      </vt:variant>
    </vt:vector>
  </HeadingPairs>
  <TitlesOfParts>
    <vt:vector size="28" baseType="lpstr">
      <vt:lpstr>Arial</vt:lpstr>
      <vt:lpstr>Calibri</vt:lpstr>
      <vt:lpstr>Lucida Calligraphy</vt:lpstr>
      <vt:lpstr>Times New Roman</vt:lpstr>
      <vt:lpstr>Constantia</vt:lpstr>
      <vt:lpstr>Wingdings 2</vt:lpstr>
      <vt:lpstr>Motyw pakietu Office</vt:lpstr>
      <vt:lpstr>Reforma Walutowa</vt:lpstr>
      <vt:lpstr>7.07.1874 Władysław Grabski urodził się w Borowie k. Łowicza.   1883 - 1892 Uczył się w V Męskim Gimnazjum Filologicznym w Warszawie. Działał w kółkach samokształceniowych i konspiracyjnych organizacjach politycznych.   1892 -1897 Odbył studia wyższe w Paryskiej Szkole Nauk Politycznych oraz studia historyczne na Sorbonie,  a także studia rolnicze na uniwersytecie w Halle.   1899 Założył rolniczą stację doświadczalną pod Kutnem. 1900 Ożenił się z Katarzyną z Lewandowskich. Mieli czterech synów: Wacława (ur. 1900), Władysława Jana (ur. 1901), Zdzisława (ur. 1905), Andrzeja (ur. 1908).   1904 Założył w Warszawie Towarzystwo Melioracyjne i przewodził jego pracom.   1905-1912 Przez trzy kadencje był posłem do Dumy. 1907 Wszedł do Komitetu Centralnego Towarzystwa Rolniczego.   1914 Zorganizował i prowadził Centralny Komitet Obywatelski Królestwa Polskiego, niosący pomoc humanitarną Polakom w Rosji.   26.10.1918 Został mianowany ministrem rolnictwa w gabinecie Józefa Świerzyńskiego. 1919 Powołano go na prezesa Głównego Urzędu Likwidacyjnego i mianowano trzecim polskim delegatem na kongres pokojowy  w Paryżu (obok Romana Dmowskiego i Ignacego Jana Paderewskiego).   18.01.1919 - 9.06.1920 W charakterze Ministra skarbu wchodził w skład gabinetu Leopolda Skulskiego.   </vt:lpstr>
      <vt:lpstr> 1919-1922 Zasiadał w Sejmie RP jako poseł wybrany z listy Związku Ludowo-Narodowego.   23.06.1920 Po raz pierwszy został premierem rządu polskiego. Był nim do 24 lipca 1920.   24.07.1920 Został Ministrem skarbu w rządzie Wincentego Witosa.   1921-1922 Jako komisarz rządu ds. repatriacji organizował repatriację Polaków z terenu Związku Radzieckiego. Prowadził jako dyrektor Polsko-Amerykański Komitet Pomocy Dzieciom.   1923 Został powołany na Katedrę Polityki Ekonomicznej SGGW.   1923-1925 Przewodził rządowi, którego zadaniem była reforma finansów publicznych. Pełnił w nim także funkcję ministra skarbu. 11.01.1924 Sejm uchwalił pełnomocnictwa dla rządu Władysława Grabskiego pozwalające przeprowadzić reformę walutową.  25.01.1924 Ogłosił rozporządzenie o powołaniu Banku Polskiego.   28.04.1924 Bank Polski rozpoczął działalność - początek emisji złotych polskich.   13.11.1925 Premier Władysław Grabski podał swój rząd do dymisji. 1926 Wybrano go na Rektora SGGW. 1936 Objął kierownictwo utworzonego na jego wniosek Zakładu Socjologii Wsi w SGGW.  1.03.1938 Władysław Grabski zmarł w Warszawie.  </vt:lpstr>
      <vt:lpstr>WSKAŹNIKI PRODUKCJI  W LATACH  1918-1924 </vt:lpstr>
      <vt:lpstr>Dochody i wydatki II RP w latach  1919 – 1923 (w markach polskich)</vt:lpstr>
      <vt:lpstr>Źródło: J Zdziechowski „Finanse Polski w latach 1924 i 1925”, Warszawa 1925 rok </vt:lpstr>
      <vt:lpstr>ŹRÓDŁO: ROCZNIK STATYSTYKI RP 1920/22, CZĘŚĆ II</vt:lpstr>
      <vt:lpstr>Rozwój inflacji 1918 - 1923</vt:lpstr>
      <vt:lpstr>Hiperinflacja markowa</vt:lpstr>
      <vt:lpstr>Wielka inflacja w latach  1919 - 1923</vt:lpstr>
      <vt:lpstr>Slajd 11</vt:lpstr>
      <vt:lpstr>Slajd 12</vt:lpstr>
      <vt:lpstr>Slajd 13</vt:lpstr>
      <vt:lpstr>Slajd 14</vt:lpstr>
      <vt:lpstr>Slajd 15</vt:lpstr>
      <vt:lpstr>Slajd 16</vt:lpstr>
      <vt:lpstr>Slajd 17</vt:lpstr>
      <vt:lpstr>Poinflacyjna reorganizacja bankowości</vt:lpstr>
      <vt:lpstr>Najważniejsze problemy  w II połowie 1924 r.</vt:lpstr>
      <vt:lpstr>Refleksje Wł. Grabskiego po dymisji</vt:lpstr>
      <vt:lpstr>Art. 227 Konstytucji RP z 1997 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Iradalin</dc:creator>
  <cp:lastModifiedBy>KM</cp:lastModifiedBy>
  <cp:revision>58</cp:revision>
  <dcterms:created xsi:type="dcterms:W3CDTF">2010-10-18T18:38:05Z</dcterms:created>
  <dcterms:modified xsi:type="dcterms:W3CDTF">2010-10-21T14:49:21Z</dcterms:modified>
</cp:coreProperties>
</file>